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Girassol" charset="1" panose="00000000000000000000"/>
      <p:regular r:id="rId17"/>
    </p:embeddedFont>
    <p:embeddedFont>
      <p:font typeface="Anaktoria" charset="1" panose="02020602090805090A03"/>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svg>
</file>

<file path=ppt/media/image13.png>
</file>

<file path=ppt/media/image14.png>
</file>

<file path=ppt/media/image15.png>
</file>

<file path=ppt/media/image16.png>
</file>

<file path=ppt/media/image17.svg>
</file>

<file path=ppt/media/image18.png>
</file>

<file path=ppt/media/image19.png>
</file>

<file path=ppt/media/image2.png>
</file>

<file path=ppt/media/image20.png>
</file>

<file path=ppt/media/image21.svg>
</file>

<file path=ppt/media/image22.png>
</file>

<file path=ppt/media/image3.pn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3.png" Type="http://schemas.openxmlformats.org/officeDocument/2006/relationships/image"/><Relationship Id="rId7" Target="../media/image4.svg" Type="http://schemas.openxmlformats.org/officeDocument/2006/relationships/image"/><Relationship Id="rId8" Target="../media/image13.png" Type="http://schemas.openxmlformats.org/officeDocument/2006/relationships/image"/><Relationship Id="rId9" Target="../media/image14.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15.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16.png" Type="http://schemas.openxmlformats.org/officeDocument/2006/relationships/image"/><Relationship Id="rId7" Target="../media/image17.svg" Type="http://schemas.openxmlformats.org/officeDocument/2006/relationships/image"/><Relationship Id="rId8" Target="../media/image1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7.png" Type="http://schemas.openxmlformats.org/officeDocument/2006/relationships/image"/><Relationship Id="rId7" Target="../media/image8.svg" Type="http://schemas.openxmlformats.org/officeDocument/2006/relationships/image"/><Relationship Id="rId8" Target="../media/image1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22.png" Type="http://schemas.openxmlformats.org/officeDocument/2006/relationships/image"/><Relationship Id="rId2" Target="../media/image1.png" Type="http://schemas.openxmlformats.org/officeDocument/2006/relationships/image"/><Relationship Id="rId3" Target="../media/image2.png" Type="http://schemas.openxmlformats.org/officeDocument/2006/relationships/image"/><Relationship Id="rId4" Target="../media/image5.png" Type="http://schemas.openxmlformats.org/officeDocument/2006/relationships/image"/><Relationship Id="rId5" Target="../media/image6.svg" Type="http://schemas.openxmlformats.org/officeDocument/2006/relationships/image"/><Relationship Id="rId6" Target="../media/image20.png" Type="http://schemas.openxmlformats.org/officeDocument/2006/relationships/image"/><Relationship Id="rId7" Target="../media/image21.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11" r="0" b="-8111"/>
            </a:stretch>
          </a:blipFill>
        </p:spPr>
      </p:sp>
      <p:sp>
        <p:nvSpPr>
          <p:cNvPr name="Freeform 3" id="3"/>
          <p:cNvSpPr/>
          <p:nvPr/>
        </p:nvSpPr>
        <p:spPr>
          <a:xfrm flipH="false" flipV="false" rot="0">
            <a:off x="15594170" y="6601747"/>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9534429">
            <a:off x="8923274" y="-6097261"/>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0">
            <a:off x="2693830" y="6233931"/>
            <a:ext cx="12900339" cy="8106138"/>
          </a:xfrm>
          <a:custGeom>
            <a:avLst/>
            <a:gdLst/>
            <a:ahLst/>
            <a:cxnLst/>
            <a:rect r="r" b="b" t="t" l="l"/>
            <a:pathLst>
              <a:path h="8106138" w="12900339">
                <a:moveTo>
                  <a:pt x="0" y="0"/>
                </a:moveTo>
                <a:lnTo>
                  <a:pt x="12900340" y="0"/>
                </a:lnTo>
                <a:lnTo>
                  <a:pt x="12900340" y="8106138"/>
                </a:lnTo>
                <a:lnTo>
                  <a:pt x="0" y="810613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2818607">
            <a:off x="-3393348" y="6919379"/>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7" id="7"/>
          <p:cNvSpPr/>
          <p:nvPr/>
        </p:nvSpPr>
        <p:spPr>
          <a:xfrm flipH="false" flipV="false" rot="5284184">
            <a:off x="16226770" y="4663831"/>
            <a:ext cx="4329797" cy="4476294"/>
          </a:xfrm>
          <a:custGeom>
            <a:avLst/>
            <a:gdLst/>
            <a:ahLst/>
            <a:cxnLst/>
            <a:rect r="r" b="b" t="t" l="l"/>
            <a:pathLst>
              <a:path h="4476294" w="4329797">
                <a:moveTo>
                  <a:pt x="0" y="0"/>
                </a:moveTo>
                <a:lnTo>
                  <a:pt x="4329797" y="0"/>
                </a:lnTo>
                <a:lnTo>
                  <a:pt x="4329797" y="4476294"/>
                </a:lnTo>
                <a:lnTo>
                  <a:pt x="0" y="447629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5284184">
            <a:off x="-1541173" y="6671127"/>
            <a:ext cx="4329797" cy="4476294"/>
          </a:xfrm>
          <a:custGeom>
            <a:avLst/>
            <a:gdLst/>
            <a:ahLst/>
            <a:cxnLst/>
            <a:rect r="r" b="b" t="t" l="l"/>
            <a:pathLst>
              <a:path h="4476294" w="4329797">
                <a:moveTo>
                  <a:pt x="0" y="0"/>
                </a:moveTo>
                <a:lnTo>
                  <a:pt x="4329797" y="0"/>
                </a:lnTo>
                <a:lnTo>
                  <a:pt x="4329797" y="4476294"/>
                </a:lnTo>
                <a:lnTo>
                  <a:pt x="0" y="447629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2006773">
            <a:off x="-1888803" y="-3057833"/>
            <a:ext cx="6486209" cy="7412811"/>
          </a:xfrm>
          <a:custGeom>
            <a:avLst/>
            <a:gdLst/>
            <a:ahLst/>
            <a:cxnLst/>
            <a:rect r="r" b="b" t="t" l="l"/>
            <a:pathLst>
              <a:path h="7412811" w="6486209">
                <a:moveTo>
                  <a:pt x="0" y="0"/>
                </a:moveTo>
                <a:lnTo>
                  <a:pt x="6486210" y="0"/>
                </a:lnTo>
                <a:lnTo>
                  <a:pt x="6486210" y="7412811"/>
                </a:lnTo>
                <a:lnTo>
                  <a:pt x="0" y="7412811"/>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3320171">
            <a:off x="14521123" y="-2902387"/>
            <a:ext cx="6214179" cy="7101919"/>
          </a:xfrm>
          <a:custGeom>
            <a:avLst/>
            <a:gdLst/>
            <a:ahLst/>
            <a:cxnLst/>
            <a:rect r="r" b="b" t="t" l="l"/>
            <a:pathLst>
              <a:path h="7101919" w="6214179">
                <a:moveTo>
                  <a:pt x="0" y="0"/>
                </a:moveTo>
                <a:lnTo>
                  <a:pt x="6214179" y="0"/>
                </a:lnTo>
                <a:lnTo>
                  <a:pt x="6214179" y="7101919"/>
                </a:lnTo>
                <a:lnTo>
                  <a:pt x="0" y="710191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TextBox 11" id="11"/>
          <p:cNvSpPr txBox="true"/>
          <p:nvPr/>
        </p:nvSpPr>
        <p:spPr>
          <a:xfrm rot="0">
            <a:off x="3865324" y="2999906"/>
            <a:ext cx="10557352" cy="2457450"/>
          </a:xfrm>
          <a:prstGeom prst="rect">
            <a:avLst/>
          </a:prstGeom>
        </p:spPr>
        <p:txBody>
          <a:bodyPr anchor="t" rtlCol="false" tIns="0" lIns="0" bIns="0" rIns="0">
            <a:spAutoFit/>
          </a:bodyPr>
          <a:lstStyle/>
          <a:p>
            <a:pPr algn="ctr">
              <a:lnSpc>
                <a:spcPts val="9450"/>
              </a:lnSpc>
              <a:spcBef>
                <a:spcPct val="0"/>
              </a:spcBef>
            </a:pPr>
            <a:r>
              <a:rPr lang="en-US" sz="9000">
                <a:solidFill>
                  <a:srgbClr val="4D1C13"/>
                </a:solidFill>
                <a:latin typeface="Girassol"/>
                <a:ea typeface="Girassol"/>
                <a:cs typeface="Girassol"/>
                <a:sym typeface="Girassol"/>
              </a:rPr>
              <a:t>Análisis de Vinos: Argentina vs Italia</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3776" r="0" b="-12446"/>
            </a:stretch>
          </a:blipFill>
        </p:spPr>
      </p:sp>
      <p:sp>
        <p:nvSpPr>
          <p:cNvPr name="Freeform 3" id="3"/>
          <p:cNvSpPr/>
          <p:nvPr/>
        </p:nvSpPr>
        <p:spPr>
          <a:xfrm flipH="false" flipV="false" rot="-1311342">
            <a:off x="-4948037" y="5639614"/>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8903731">
            <a:off x="10704583" y="-5073962"/>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5284184">
            <a:off x="16168926" y="6867640"/>
            <a:ext cx="3792788" cy="3921115"/>
          </a:xfrm>
          <a:custGeom>
            <a:avLst/>
            <a:gdLst/>
            <a:ahLst/>
            <a:cxnLst/>
            <a:rect r="r" b="b" t="t" l="l"/>
            <a:pathLst>
              <a:path h="3921115" w="3792788">
                <a:moveTo>
                  <a:pt x="0" y="0"/>
                </a:moveTo>
                <a:lnTo>
                  <a:pt x="3792787" y="0"/>
                </a:lnTo>
                <a:lnTo>
                  <a:pt x="3792787" y="3921115"/>
                </a:lnTo>
                <a:lnTo>
                  <a:pt x="0" y="392111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84184">
            <a:off x="-1362198" y="-1627306"/>
            <a:ext cx="4329797" cy="4476294"/>
          </a:xfrm>
          <a:custGeom>
            <a:avLst/>
            <a:gdLst/>
            <a:ahLst/>
            <a:cxnLst/>
            <a:rect r="r" b="b" t="t" l="l"/>
            <a:pathLst>
              <a:path h="4476294" w="4329797">
                <a:moveTo>
                  <a:pt x="0" y="0"/>
                </a:moveTo>
                <a:lnTo>
                  <a:pt x="4329797" y="0"/>
                </a:lnTo>
                <a:lnTo>
                  <a:pt x="4329797" y="4476294"/>
                </a:lnTo>
                <a:lnTo>
                  <a:pt x="0" y="44762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648565" y="3168640"/>
            <a:ext cx="11551047" cy="4295775"/>
          </a:xfrm>
          <a:prstGeom prst="rect">
            <a:avLst/>
          </a:prstGeom>
        </p:spPr>
        <p:txBody>
          <a:bodyPr anchor="t" rtlCol="false" tIns="0" lIns="0" bIns="0" rIns="0">
            <a:spAutoFit/>
          </a:bodyPr>
          <a:lstStyle/>
          <a:p>
            <a:pPr algn="ctr">
              <a:lnSpc>
                <a:spcPts val="4949"/>
              </a:lnSpc>
            </a:pPr>
            <a:r>
              <a:rPr lang="en-US" sz="2999">
                <a:solidFill>
                  <a:srgbClr val="4D1C13"/>
                </a:solidFill>
                <a:latin typeface="Anaktoria"/>
                <a:ea typeface="Anaktoria"/>
                <a:cs typeface="Anaktoria"/>
                <a:sym typeface="Anaktoria"/>
              </a:rPr>
              <a:t>Los análisis realizados nos han permitido identificar varias tendencias clave en la industria del vino, especialmente en relación con los precios, las puntuaciones y las regiones productoras.</a:t>
            </a:r>
          </a:p>
          <a:p>
            <a:pPr algn="ctr" marL="0" indent="0" lvl="0">
              <a:lnSpc>
                <a:spcPts val="4949"/>
              </a:lnSpc>
            </a:pPr>
            <a:r>
              <a:rPr lang="en-US" sz="2999">
                <a:solidFill>
                  <a:srgbClr val="4D1C13"/>
                </a:solidFill>
                <a:latin typeface="Anaktoria"/>
                <a:ea typeface="Anaktoria"/>
                <a:cs typeface="Anaktoria"/>
                <a:sym typeface="Anaktoria"/>
              </a:rPr>
              <a:t>Los precios de los vinos italianos presentan una mayor variabilidad en comparación con los argentinos, lo que podría indicar una mayor diversidad en el mercado de vinos italianos, que abarca desde opciones más asequibles hasta productos de lujo.</a:t>
            </a:r>
          </a:p>
        </p:txBody>
      </p:sp>
      <p:sp>
        <p:nvSpPr>
          <p:cNvPr name="TextBox 8" id="8"/>
          <p:cNvSpPr txBox="true"/>
          <p:nvPr/>
        </p:nvSpPr>
        <p:spPr>
          <a:xfrm rot="0">
            <a:off x="263417" y="125039"/>
            <a:ext cx="10297400" cy="2457450"/>
          </a:xfrm>
          <a:prstGeom prst="rect">
            <a:avLst/>
          </a:prstGeom>
        </p:spPr>
        <p:txBody>
          <a:bodyPr anchor="t" rtlCol="false" tIns="0" lIns="0" bIns="0" rIns="0">
            <a:spAutoFit/>
          </a:bodyPr>
          <a:lstStyle/>
          <a:p>
            <a:pPr algn="ctr" marL="0" indent="0" lvl="0">
              <a:lnSpc>
                <a:spcPts val="9450"/>
              </a:lnSpc>
              <a:spcBef>
                <a:spcPct val="0"/>
              </a:spcBef>
            </a:pPr>
            <a:r>
              <a:rPr lang="en-US" sz="9000">
                <a:solidFill>
                  <a:srgbClr val="4D1C13"/>
                </a:solidFill>
                <a:latin typeface="Girassol"/>
                <a:ea typeface="Girassol"/>
                <a:cs typeface="Girassol"/>
                <a:sym typeface="Girassol"/>
              </a:rPr>
              <a:t>Insights y Recomendaciones</a:t>
            </a:r>
          </a:p>
        </p:txBody>
      </p:sp>
      <p:sp>
        <p:nvSpPr>
          <p:cNvPr name="Freeform 9" id="9"/>
          <p:cNvSpPr/>
          <p:nvPr/>
        </p:nvSpPr>
        <p:spPr>
          <a:xfrm flipH="false" flipV="false" rot="-3316842">
            <a:off x="13448361" y="-3413280"/>
            <a:ext cx="7860229" cy="8983119"/>
          </a:xfrm>
          <a:custGeom>
            <a:avLst/>
            <a:gdLst/>
            <a:ahLst/>
            <a:cxnLst/>
            <a:rect r="r" b="b" t="t" l="l"/>
            <a:pathLst>
              <a:path h="8983119" w="7860229">
                <a:moveTo>
                  <a:pt x="0" y="0"/>
                </a:moveTo>
                <a:lnTo>
                  <a:pt x="7860229" y="0"/>
                </a:lnTo>
                <a:lnTo>
                  <a:pt x="7860229" y="8983119"/>
                </a:lnTo>
                <a:lnTo>
                  <a:pt x="0" y="898311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4647" r="0" b="-11574"/>
            </a:stretch>
          </a:blipFill>
        </p:spPr>
      </p:sp>
      <p:sp>
        <p:nvSpPr>
          <p:cNvPr name="Freeform 3" id="3"/>
          <p:cNvSpPr/>
          <p:nvPr/>
        </p:nvSpPr>
        <p:spPr>
          <a:xfrm flipH="false" flipV="false" rot="2079464">
            <a:off x="-1242483" y="6853379"/>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8903731">
            <a:off x="10942960" y="-6379756"/>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5284184">
            <a:off x="16168926" y="6867640"/>
            <a:ext cx="3792788" cy="3921115"/>
          </a:xfrm>
          <a:custGeom>
            <a:avLst/>
            <a:gdLst/>
            <a:ahLst/>
            <a:cxnLst/>
            <a:rect r="r" b="b" t="t" l="l"/>
            <a:pathLst>
              <a:path h="3921115" w="3792788">
                <a:moveTo>
                  <a:pt x="0" y="0"/>
                </a:moveTo>
                <a:lnTo>
                  <a:pt x="3792787" y="0"/>
                </a:lnTo>
                <a:lnTo>
                  <a:pt x="3792787" y="3921115"/>
                </a:lnTo>
                <a:lnTo>
                  <a:pt x="0" y="392111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84184">
            <a:off x="-1362198" y="-1627306"/>
            <a:ext cx="4329797" cy="4476294"/>
          </a:xfrm>
          <a:custGeom>
            <a:avLst/>
            <a:gdLst/>
            <a:ahLst/>
            <a:cxnLst/>
            <a:rect r="r" b="b" t="t" l="l"/>
            <a:pathLst>
              <a:path h="4476294" w="4329797">
                <a:moveTo>
                  <a:pt x="0" y="0"/>
                </a:moveTo>
                <a:lnTo>
                  <a:pt x="4329797" y="0"/>
                </a:lnTo>
                <a:lnTo>
                  <a:pt x="4329797" y="4476294"/>
                </a:lnTo>
                <a:lnTo>
                  <a:pt x="0" y="44762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1748013" y="3549069"/>
            <a:ext cx="14791974" cy="1750024"/>
          </a:xfrm>
          <a:prstGeom prst="rect">
            <a:avLst/>
          </a:prstGeom>
        </p:spPr>
        <p:txBody>
          <a:bodyPr anchor="t" rtlCol="false" tIns="0" lIns="0" bIns="0" rIns="0">
            <a:spAutoFit/>
          </a:bodyPr>
          <a:lstStyle/>
          <a:p>
            <a:pPr algn="ctr">
              <a:lnSpc>
                <a:spcPts val="13023"/>
              </a:lnSpc>
            </a:pPr>
            <a:r>
              <a:rPr lang="en-US" sz="13023">
                <a:solidFill>
                  <a:srgbClr val="4D1C13"/>
                </a:solidFill>
                <a:latin typeface="Girassol"/>
                <a:ea typeface="Girassol"/>
                <a:cs typeface="Girassol"/>
                <a:sym typeface="Girassol"/>
              </a:rPr>
              <a:t>GRACIAS</a:t>
            </a:r>
          </a:p>
        </p:txBody>
      </p:sp>
      <p:sp>
        <p:nvSpPr>
          <p:cNvPr name="Freeform 8" id="8"/>
          <p:cNvSpPr/>
          <p:nvPr/>
        </p:nvSpPr>
        <p:spPr>
          <a:xfrm flipH="false" flipV="false" rot="0">
            <a:off x="3402875" y="6679471"/>
            <a:ext cx="11482250" cy="7215059"/>
          </a:xfrm>
          <a:custGeom>
            <a:avLst/>
            <a:gdLst/>
            <a:ahLst/>
            <a:cxnLst/>
            <a:rect r="r" b="b" t="t" l="l"/>
            <a:pathLst>
              <a:path h="7215059" w="11482250">
                <a:moveTo>
                  <a:pt x="0" y="0"/>
                </a:moveTo>
                <a:lnTo>
                  <a:pt x="11482250" y="0"/>
                </a:lnTo>
                <a:lnTo>
                  <a:pt x="11482250" y="7215058"/>
                </a:lnTo>
                <a:lnTo>
                  <a:pt x="0" y="721505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1745358">
            <a:off x="-3497023" y="-3119188"/>
            <a:ext cx="7860229" cy="8983119"/>
          </a:xfrm>
          <a:custGeom>
            <a:avLst/>
            <a:gdLst/>
            <a:ahLst/>
            <a:cxnLst/>
            <a:rect r="r" b="b" t="t" l="l"/>
            <a:pathLst>
              <a:path h="8983119" w="7860229">
                <a:moveTo>
                  <a:pt x="0" y="0"/>
                </a:moveTo>
                <a:lnTo>
                  <a:pt x="7860229" y="0"/>
                </a:lnTo>
                <a:lnTo>
                  <a:pt x="7860229" y="8983119"/>
                </a:lnTo>
                <a:lnTo>
                  <a:pt x="0" y="8983119"/>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0" id="10"/>
          <p:cNvSpPr/>
          <p:nvPr/>
        </p:nvSpPr>
        <p:spPr>
          <a:xfrm flipH="false" flipV="false" rot="-2862712">
            <a:off x="13804560" y="-3943875"/>
            <a:ext cx="8154079" cy="9318947"/>
          </a:xfrm>
          <a:custGeom>
            <a:avLst/>
            <a:gdLst/>
            <a:ahLst/>
            <a:cxnLst/>
            <a:rect r="r" b="b" t="t" l="l"/>
            <a:pathLst>
              <a:path h="9318947" w="8154079">
                <a:moveTo>
                  <a:pt x="0" y="0"/>
                </a:moveTo>
                <a:lnTo>
                  <a:pt x="8154079" y="0"/>
                </a:lnTo>
                <a:lnTo>
                  <a:pt x="8154079" y="9318947"/>
                </a:lnTo>
                <a:lnTo>
                  <a:pt x="0" y="9318947"/>
                </a:lnTo>
                <a:lnTo>
                  <a:pt x="0"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16222"/>
            </a:stretch>
          </a:blipFill>
        </p:spPr>
      </p:sp>
      <p:sp>
        <p:nvSpPr>
          <p:cNvPr name="Freeform 3" id="3"/>
          <p:cNvSpPr/>
          <p:nvPr/>
        </p:nvSpPr>
        <p:spPr>
          <a:xfrm flipH="false" flipV="false" rot="4462938">
            <a:off x="-3650320" y="-4944336"/>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8903731">
            <a:off x="13873887" y="476606"/>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5284184">
            <a:off x="15362906" y="-1017471"/>
            <a:ext cx="3792788" cy="3921115"/>
          </a:xfrm>
          <a:custGeom>
            <a:avLst/>
            <a:gdLst/>
            <a:ahLst/>
            <a:cxnLst/>
            <a:rect r="r" b="b" t="t" l="l"/>
            <a:pathLst>
              <a:path h="3921115" w="3792788">
                <a:moveTo>
                  <a:pt x="0" y="0"/>
                </a:moveTo>
                <a:lnTo>
                  <a:pt x="3792788" y="0"/>
                </a:lnTo>
                <a:lnTo>
                  <a:pt x="3792788" y="3921115"/>
                </a:lnTo>
                <a:lnTo>
                  <a:pt x="0" y="392111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84184">
            <a:off x="-2164899" y="2905353"/>
            <a:ext cx="4329797" cy="4476294"/>
          </a:xfrm>
          <a:custGeom>
            <a:avLst/>
            <a:gdLst/>
            <a:ahLst/>
            <a:cxnLst/>
            <a:rect r="r" b="b" t="t" l="l"/>
            <a:pathLst>
              <a:path h="4476294" w="4329797">
                <a:moveTo>
                  <a:pt x="0" y="0"/>
                </a:moveTo>
                <a:lnTo>
                  <a:pt x="4329798" y="0"/>
                </a:lnTo>
                <a:lnTo>
                  <a:pt x="4329798" y="4476294"/>
                </a:lnTo>
                <a:lnTo>
                  <a:pt x="0" y="44762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graphicFrame>
        <p:nvGraphicFramePr>
          <p:cNvPr name="Table 7" id="7"/>
          <p:cNvGraphicFramePr>
            <a:graphicFrameLocks noGrp="true"/>
          </p:cNvGraphicFramePr>
          <p:nvPr/>
        </p:nvGraphicFramePr>
        <p:xfrm>
          <a:off x="1391668" y="3603297"/>
          <a:ext cx="10166514" cy="4933950"/>
        </p:xfrm>
        <a:graphic>
          <a:graphicData uri="http://schemas.openxmlformats.org/drawingml/2006/table">
            <a:tbl>
              <a:tblPr/>
              <a:tblGrid>
                <a:gridCol w="770931"/>
                <a:gridCol w="8436885"/>
              </a:tblGrid>
              <a:tr h="1035520">
                <a:tc>
                  <a:txBody>
                    <a:bodyPr anchor="t" rtlCol="false"/>
                    <a:lstStyle/>
                    <a:p>
                      <a:pPr algn="ctr" marL="0" indent="0" lvl="0">
                        <a:lnSpc>
                          <a:spcPts val="4095"/>
                        </a:lnSpc>
                        <a:spcBef>
                          <a:spcPct val="0"/>
                        </a:spcBef>
                        <a:defRPr/>
                      </a:pPr>
                      <a:r>
                        <a:rPr lang="en-US" sz="3470" spc="-65">
                          <a:solidFill>
                            <a:srgbClr val="FAFAFA"/>
                          </a:solidFill>
                          <a:latin typeface="Anaktoria"/>
                          <a:ea typeface="Anaktoria"/>
                          <a:cs typeface="Anaktoria"/>
                          <a:sym typeface="Anaktoria"/>
                        </a:rPr>
                        <a:t>1</a:t>
                      </a:r>
                      <a:endParaRPr lang="en-US" sz="1100"/>
                    </a:p>
                  </a:txBody>
                  <a:tcPr marL="161925" marR="161925" marT="161925" marB="16192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solidFill>
                      <a:srgbClr val="997470"/>
                    </a:solidFill>
                  </a:tcPr>
                </a:tc>
                <a:tc>
                  <a:txBody>
                    <a:bodyPr anchor="t" rtlCol="false"/>
                    <a:lstStyle/>
                    <a:p>
                      <a:pPr algn="l" marL="0" indent="0" lvl="0">
                        <a:lnSpc>
                          <a:spcPts val="3741"/>
                        </a:lnSpc>
                        <a:spcBef>
                          <a:spcPct val="0"/>
                        </a:spcBef>
                        <a:defRPr/>
                      </a:pPr>
                      <a:r>
                        <a:rPr lang="en-US" sz="3170" spc="-60">
                          <a:solidFill>
                            <a:srgbClr val="4D1C13"/>
                          </a:solidFill>
                          <a:latin typeface="Anaktoria"/>
                          <a:ea typeface="Anaktoria"/>
                          <a:cs typeface="Anaktoria"/>
                          <a:sym typeface="Anaktoria"/>
                        </a:rPr>
                        <a:t>Abstract</a:t>
                      </a:r>
                      <a:endParaRPr lang="en-US" sz="1100"/>
                    </a:p>
                  </a:txBody>
                  <a:tcPr marL="161925" marR="161925" marT="161925" marB="16192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974607">
                <a:tc>
                  <a:txBody>
                    <a:bodyPr anchor="t" rtlCol="false"/>
                    <a:lstStyle/>
                    <a:p>
                      <a:pPr algn="ctr" marL="0" indent="0" lvl="0">
                        <a:lnSpc>
                          <a:spcPts val="3741"/>
                        </a:lnSpc>
                        <a:spcBef>
                          <a:spcPct val="0"/>
                        </a:spcBef>
                        <a:defRPr/>
                      </a:pPr>
                      <a:r>
                        <a:rPr lang="en-US" sz="3170" spc="-60">
                          <a:solidFill>
                            <a:srgbClr val="FAFAFA"/>
                          </a:solidFill>
                          <a:latin typeface="Anaktoria"/>
                          <a:ea typeface="Anaktoria"/>
                          <a:cs typeface="Anaktoria"/>
                          <a:sym typeface="Anaktoria"/>
                        </a:rPr>
                        <a:t>2</a:t>
                      </a:r>
                      <a:endParaRPr lang="en-US" sz="1100"/>
                    </a:p>
                  </a:txBody>
                  <a:tcPr marL="161925" marR="161925" marT="161925" marB="16192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solidFill>
                      <a:srgbClr val="997470"/>
                    </a:solidFill>
                  </a:tcPr>
                </a:tc>
                <a:tc>
                  <a:txBody>
                    <a:bodyPr anchor="t" rtlCol="false"/>
                    <a:lstStyle/>
                    <a:p>
                      <a:pPr algn="l" marL="0" indent="0" lvl="0">
                        <a:lnSpc>
                          <a:spcPts val="3741"/>
                        </a:lnSpc>
                        <a:spcBef>
                          <a:spcPct val="0"/>
                        </a:spcBef>
                        <a:defRPr/>
                      </a:pPr>
                      <a:r>
                        <a:rPr lang="en-US" sz="3170" spc="-60">
                          <a:solidFill>
                            <a:srgbClr val="4D1C13"/>
                          </a:solidFill>
                          <a:latin typeface="Anaktoria"/>
                          <a:ea typeface="Anaktoria"/>
                          <a:cs typeface="Anaktoria"/>
                          <a:sym typeface="Anaktoria"/>
                        </a:rPr>
                        <a:t>Preguntas e Hipotesis</a:t>
                      </a:r>
                      <a:endParaRPr lang="en-US" sz="1100"/>
                    </a:p>
                  </a:txBody>
                  <a:tcPr marL="161925" marR="161925" marT="161925" marB="16192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974607">
                <a:tc>
                  <a:txBody>
                    <a:bodyPr anchor="t" rtlCol="false"/>
                    <a:lstStyle/>
                    <a:p>
                      <a:pPr algn="ctr" marL="0" indent="0" lvl="0">
                        <a:lnSpc>
                          <a:spcPts val="3741"/>
                        </a:lnSpc>
                        <a:spcBef>
                          <a:spcPct val="0"/>
                        </a:spcBef>
                        <a:defRPr/>
                      </a:pPr>
                      <a:r>
                        <a:rPr lang="en-US" sz="3170" spc="-60">
                          <a:solidFill>
                            <a:srgbClr val="FAFAFA"/>
                          </a:solidFill>
                          <a:latin typeface="Anaktoria"/>
                          <a:ea typeface="Anaktoria"/>
                          <a:cs typeface="Anaktoria"/>
                          <a:sym typeface="Anaktoria"/>
                        </a:rPr>
                        <a:t>3</a:t>
                      </a:r>
                      <a:endParaRPr lang="en-US" sz="1100"/>
                    </a:p>
                  </a:txBody>
                  <a:tcPr marL="161925" marR="161925" marT="161925" marB="16192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solidFill>
                      <a:srgbClr val="997470"/>
                    </a:solidFill>
                  </a:tcPr>
                </a:tc>
                <a:tc>
                  <a:txBody>
                    <a:bodyPr anchor="t" rtlCol="false"/>
                    <a:lstStyle/>
                    <a:p>
                      <a:pPr algn="l" marL="0" indent="0" lvl="0">
                        <a:lnSpc>
                          <a:spcPts val="3741"/>
                        </a:lnSpc>
                        <a:spcBef>
                          <a:spcPct val="0"/>
                        </a:spcBef>
                        <a:defRPr/>
                      </a:pPr>
                      <a:r>
                        <a:rPr lang="en-US" sz="3170" spc="-60">
                          <a:solidFill>
                            <a:srgbClr val="4D1C13"/>
                          </a:solidFill>
                          <a:latin typeface="Anaktoria"/>
                          <a:ea typeface="Anaktoria"/>
                          <a:cs typeface="Anaktoria"/>
                          <a:sym typeface="Anaktoria"/>
                        </a:rPr>
                        <a:t>Metadata</a:t>
                      </a:r>
                      <a:endParaRPr lang="en-US" sz="1100"/>
                    </a:p>
                  </a:txBody>
                  <a:tcPr marL="161925" marR="161925" marT="161925" marB="16192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974607">
                <a:tc>
                  <a:txBody>
                    <a:bodyPr anchor="t" rtlCol="false"/>
                    <a:lstStyle/>
                    <a:p>
                      <a:pPr algn="ctr" marL="0" indent="0" lvl="0">
                        <a:lnSpc>
                          <a:spcPts val="3741"/>
                        </a:lnSpc>
                        <a:spcBef>
                          <a:spcPct val="0"/>
                        </a:spcBef>
                        <a:defRPr/>
                      </a:pPr>
                      <a:r>
                        <a:rPr lang="en-US" sz="3170" spc="-60">
                          <a:solidFill>
                            <a:srgbClr val="FAFAFA"/>
                          </a:solidFill>
                          <a:latin typeface="Anaktoria"/>
                          <a:ea typeface="Anaktoria"/>
                          <a:cs typeface="Anaktoria"/>
                          <a:sym typeface="Anaktoria"/>
                        </a:rPr>
                        <a:t>4</a:t>
                      </a:r>
                      <a:endParaRPr lang="en-US" sz="1100"/>
                    </a:p>
                  </a:txBody>
                  <a:tcPr marL="161925" marR="161925" marT="161925" marB="16192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solidFill>
                      <a:srgbClr val="997470"/>
                    </a:solidFill>
                  </a:tcPr>
                </a:tc>
                <a:tc>
                  <a:txBody>
                    <a:bodyPr anchor="t" rtlCol="false"/>
                    <a:lstStyle/>
                    <a:p>
                      <a:pPr algn="l" marL="0" indent="0" lvl="0">
                        <a:lnSpc>
                          <a:spcPts val="3741"/>
                        </a:lnSpc>
                        <a:spcBef>
                          <a:spcPct val="0"/>
                        </a:spcBef>
                        <a:defRPr/>
                      </a:pPr>
                      <a:r>
                        <a:rPr lang="en-US" sz="3170" spc="-60">
                          <a:solidFill>
                            <a:srgbClr val="4D1C13"/>
                          </a:solidFill>
                          <a:latin typeface="Anaktoria"/>
                          <a:ea typeface="Anaktoria"/>
                          <a:cs typeface="Anaktoria"/>
                          <a:sym typeface="Anaktoria"/>
                        </a:rPr>
                        <a:t>Análisis Exploratorio</a:t>
                      </a:r>
                      <a:endParaRPr lang="en-US" sz="1100"/>
                    </a:p>
                  </a:txBody>
                  <a:tcPr marL="161925" marR="161925" marT="161925" marB="16192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r h="974607">
                <a:tc>
                  <a:txBody>
                    <a:bodyPr anchor="t" rtlCol="false"/>
                    <a:lstStyle/>
                    <a:p>
                      <a:pPr algn="ctr" marL="0" indent="0" lvl="0">
                        <a:lnSpc>
                          <a:spcPts val="3741"/>
                        </a:lnSpc>
                        <a:spcBef>
                          <a:spcPct val="0"/>
                        </a:spcBef>
                        <a:defRPr/>
                      </a:pPr>
                      <a:r>
                        <a:rPr lang="en-US" sz="3170" spc="-60">
                          <a:solidFill>
                            <a:srgbClr val="FAFAFA"/>
                          </a:solidFill>
                          <a:latin typeface="Anaktoria"/>
                          <a:ea typeface="Anaktoria"/>
                          <a:cs typeface="Anaktoria"/>
                          <a:sym typeface="Anaktoria"/>
                        </a:rPr>
                        <a:t>5</a:t>
                      </a:r>
                      <a:endParaRPr lang="en-US" sz="1100"/>
                    </a:p>
                  </a:txBody>
                  <a:tcPr marL="161925" marR="161925" marT="161925" marB="16192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solidFill>
                      <a:srgbClr val="997470"/>
                    </a:solidFill>
                  </a:tcPr>
                </a:tc>
                <a:tc>
                  <a:txBody>
                    <a:bodyPr anchor="t" rtlCol="false"/>
                    <a:lstStyle/>
                    <a:p>
                      <a:pPr algn="l" marL="0" indent="0" lvl="0">
                        <a:lnSpc>
                          <a:spcPts val="3741"/>
                        </a:lnSpc>
                        <a:spcBef>
                          <a:spcPct val="0"/>
                        </a:spcBef>
                        <a:defRPr/>
                      </a:pPr>
                      <a:r>
                        <a:rPr lang="en-US" sz="3170" spc="-60">
                          <a:solidFill>
                            <a:srgbClr val="4D1C13"/>
                          </a:solidFill>
                          <a:latin typeface="Anaktoria"/>
                          <a:ea typeface="Anaktoria"/>
                          <a:cs typeface="Anaktoria"/>
                          <a:sym typeface="Anaktoria"/>
                        </a:rPr>
                        <a:t>Insights y Recomendaciones</a:t>
                      </a:r>
                      <a:endParaRPr lang="en-US" sz="1100"/>
                    </a:p>
                  </a:txBody>
                  <a:tcPr marL="161925" marR="161925" marT="161925" marB="161925" anchor="ctr">
                    <a:lnL cmpd="sng" algn="ctr" cap="flat" w="0">
                      <a:solidFill>
                        <a:srgbClr val="FFFFFF"/>
                      </a:solidFill>
                      <a:prstDash val="solid"/>
                      <a:round/>
                      <a:headEnd type="none" w="med" len="med"/>
                      <a:tailEnd type="none" w="med" len="med"/>
                    </a:lnL>
                    <a:lnR cmpd="sng" algn="ctr" cap="flat" w="0">
                      <a:solidFill>
                        <a:srgbClr val="FFFFFF"/>
                      </a:solidFill>
                      <a:prstDash val="solid"/>
                      <a:round/>
                      <a:headEnd type="none" w="med" len="med"/>
                      <a:tailEnd type="none" w="med" len="med"/>
                    </a:lnR>
                    <a:lnT cmpd="sng" algn="ctr" cap="flat" w="0">
                      <a:solidFill>
                        <a:srgbClr val="FFFFFF"/>
                      </a:solidFill>
                      <a:prstDash val="solid"/>
                      <a:round/>
                      <a:headEnd type="none" w="med" len="med"/>
                      <a:tailEnd type="none" w="med" len="med"/>
                    </a:lnT>
                    <a:lnB cmpd="sng" algn="ctr" cap="flat" w="0">
                      <a:solidFill>
                        <a:srgbClr val="FFFFFF"/>
                      </a:solidFill>
                      <a:prstDash val="solid"/>
                      <a:round/>
                      <a:headEnd type="none" w="med" len="med"/>
                      <a:tailEnd type="none" w="med" len="med"/>
                    </a:lnB>
                  </a:tcPr>
                </a:tc>
              </a:tr>
            </a:tbl>
          </a:graphicData>
        </a:graphic>
      </p:graphicFrame>
      <p:sp>
        <p:nvSpPr>
          <p:cNvPr name="TextBox 8" id="8"/>
          <p:cNvSpPr txBox="true"/>
          <p:nvPr/>
        </p:nvSpPr>
        <p:spPr>
          <a:xfrm rot="0">
            <a:off x="1391668" y="1916356"/>
            <a:ext cx="6875692" cy="1257246"/>
          </a:xfrm>
          <a:prstGeom prst="rect">
            <a:avLst/>
          </a:prstGeom>
        </p:spPr>
        <p:txBody>
          <a:bodyPr anchor="t" rtlCol="false" tIns="0" lIns="0" bIns="0" rIns="0">
            <a:spAutoFit/>
          </a:bodyPr>
          <a:lstStyle/>
          <a:p>
            <a:pPr algn="l" marL="0" indent="0" lvl="0">
              <a:lnSpc>
                <a:spcPts val="9450"/>
              </a:lnSpc>
              <a:spcBef>
                <a:spcPct val="0"/>
              </a:spcBef>
            </a:pPr>
            <a:r>
              <a:rPr lang="en-US" sz="9000" strike="noStrike" u="none">
                <a:solidFill>
                  <a:srgbClr val="4D1C13"/>
                </a:solidFill>
                <a:latin typeface="Girassol"/>
                <a:ea typeface="Girassol"/>
                <a:cs typeface="Girassol"/>
                <a:sym typeface="Girassol"/>
              </a:rPr>
              <a:t>Índice</a:t>
            </a:r>
          </a:p>
        </p:txBody>
      </p:sp>
      <p:sp>
        <p:nvSpPr>
          <p:cNvPr name="Freeform 9" id="9"/>
          <p:cNvSpPr/>
          <p:nvPr/>
        </p:nvSpPr>
        <p:spPr>
          <a:xfrm flipH="false" flipV="false" rot="0">
            <a:off x="12671345" y="562470"/>
            <a:ext cx="4378522" cy="9350136"/>
          </a:xfrm>
          <a:custGeom>
            <a:avLst/>
            <a:gdLst/>
            <a:ahLst/>
            <a:cxnLst/>
            <a:rect r="r" b="b" t="t" l="l"/>
            <a:pathLst>
              <a:path h="9350136" w="4378522">
                <a:moveTo>
                  <a:pt x="0" y="0"/>
                </a:moveTo>
                <a:lnTo>
                  <a:pt x="4378523" y="0"/>
                </a:lnTo>
                <a:lnTo>
                  <a:pt x="4378523" y="9350136"/>
                </a:lnTo>
                <a:lnTo>
                  <a:pt x="0" y="9350136"/>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16222"/>
            </a:stretch>
          </a:blipFill>
        </p:spPr>
      </p:sp>
      <p:sp>
        <p:nvSpPr>
          <p:cNvPr name="Freeform 3" id="3"/>
          <p:cNvSpPr/>
          <p:nvPr/>
        </p:nvSpPr>
        <p:spPr>
          <a:xfrm flipH="false" flipV="false" rot="396987">
            <a:off x="4818686" y="8712227"/>
            <a:ext cx="8034147" cy="2756547"/>
          </a:xfrm>
          <a:custGeom>
            <a:avLst/>
            <a:gdLst/>
            <a:ahLst/>
            <a:cxnLst/>
            <a:rect r="r" b="b" t="t" l="l"/>
            <a:pathLst>
              <a:path h="2756547" w="8034147">
                <a:moveTo>
                  <a:pt x="0" y="0"/>
                </a:moveTo>
                <a:lnTo>
                  <a:pt x="8034147" y="0"/>
                </a:lnTo>
                <a:lnTo>
                  <a:pt x="8034147" y="2756547"/>
                </a:lnTo>
                <a:lnTo>
                  <a:pt x="0" y="2756547"/>
                </a:lnTo>
                <a:lnTo>
                  <a:pt x="0" y="0"/>
                </a:lnTo>
                <a:close/>
              </a:path>
            </a:pathLst>
          </a:custGeom>
          <a:blipFill>
            <a:blip r:embed="rId3"/>
            <a:stretch>
              <a:fillRect l="0" t="0" r="0" b="-198547"/>
            </a:stretch>
          </a:blipFill>
        </p:spPr>
      </p:sp>
      <p:sp>
        <p:nvSpPr>
          <p:cNvPr name="Freeform 4" id="4"/>
          <p:cNvSpPr/>
          <p:nvPr/>
        </p:nvSpPr>
        <p:spPr>
          <a:xfrm flipH="false" flipV="false" rot="-8903731">
            <a:off x="12895086" y="-5203552"/>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5284184">
            <a:off x="-1375703" y="8000538"/>
            <a:ext cx="3792788" cy="3921115"/>
          </a:xfrm>
          <a:custGeom>
            <a:avLst/>
            <a:gdLst/>
            <a:ahLst/>
            <a:cxnLst/>
            <a:rect r="r" b="b" t="t" l="l"/>
            <a:pathLst>
              <a:path h="3921115" w="3792788">
                <a:moveTo>
                  <a:pt x="0" y="0"/>
                </a:moveTo>
                <a:lnTo>
                  <a:pt x="3792788" y="0"/>
                </a:lnTo>
                <a:lnTo>
                  <a:pt x="3792788" y="3921116"/>
                </a:lnTo>
                <a:lnTo>
                  <a:pt x="0" y="392111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84184">
            <a:off x="16669368" y="3604208"/>
            <a:ext cx="4329797" cy="4476294"/>
          </a:xfrm>
          <a:custGeom>
            <a:avLst/>
            <a:gdLst/>
            <a:ahLst/>
            <a:cxnLst/>
            <a:rect r="r" b="b" t="t" l="l"/>
            <a:pathLst>
              <a:path h="4476294" w="4329797">
                <a:moveTo>
                  <a:pt x="0" y="0"/>
                </a:moveTo>
                <a:lnTo>
                  <a:pt x="4329797" y="0"/>
                </a:lnTo>
                <a:lnTo>
                  <a:pt x="4329797" y="4476294"/>
                </a:lnTo>
                <a:lnTo>
                  <a:pt x="0" y="44762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3368476" y="5107713"/>
            <a:ext cx="11551047" cy="3676650"/>
          </a:xfrm>
          <a:prstGeom prst="rect">
            <a:avLst/>
          </a:prstGeom>
        </p:spPr>
        <p:txBody>
          <a:bodyPr anchor="t" rtlCol="false" tIns="0" lIns="0" bIns="0" rIns="0">
            <a:spAutoFit/>
          </a:bodyPr>
          <a:lstStyle/>
          <a:p>
            <a:pPr algn="ctr">
              <a:lnSpc>
                <a:spcPts val="4949"/>
              </a:lnSpc>
            </a:pPr>
            <a:r>
              <a:rPr lang="en-US" sz="2999">
                <a:solidFill>
                  <a:srgbClr val="4D1C13"/>
                </a:solidFill>
                <a:latin typeface="Anaktoria"/>
                <a:ea typeface="Anaktoria"/>
                <a:cs typeface="Anaktoria"/>
                <a:sym typeface="Anaktoria"/>
              </a:rPr>
              <a:t>Este proyecto de Data Science tiene como objetivo analizar un conjunto de datos sobre vinos de Argentina e Italia. La finalidad es responder preguntas clave relacionadas con las características, precios y puntuaciones de los vinos, identificando patrones que puedan ser útiles para la industria vitivinícola o para los amantes del vino.</a:t>
            </a:r>
          </a:p>
          <a:p>
            <a:pPr algn="ctr" marL="0" indent="0" lvl="0">
              <a:lnSpc>
                <a:spcPts val="4949"/>
              </a:lnSpc>
            </a:pPr>
          </a:p>
        </p:txBody>
      </p:sp>
      <p:sp>
        <p:nvSpPr>
          <p:cNvPr name="TextBox 8" id="8"/>
          <p:cNvSpPr txBox="true"/>
          <p:nvPr/>
        </p:nvSpPr>
        <p:spPr>
          <a:xfrm rot="0">
            <a:off x="3995300" y="3698013"/>
            <a:ext cx="10297400" cy="1257300"/>
          </a:xfrm>
          <a:prstGeom prst="rect">
            <a:avLst/>
          </a:prstGeom>
        </p:spPr>
        <p:txBody>
          <a:bodyPr anchor="t" rtlCol="false" tIns="0" lIns="0" bIns="0" rIns="0">
            <a:spAutoFit/>
          </a:bodyPr>
          <a:lstStyle/>
          <a:p>
            <a:pPr algn="ctr" marL="0" indent="0" lvl="0">
              <a:lnSpc>
                <a:spcPts val="9450"/>
              </a:lnSpc>
              <a:spcBef>
                <a:spcPct val="0"/>
              </a:spcBef>
            </a:pPr>
            <a:r>
              <a:rPr lang="en-US" sz="9000">
                <a:solidFill>
                  <a:srgbClr val="4D1C13"/>
                </a:solidFill>
                <a:latin typeface="Girassol"/>
                <a:ea typeface="Girassol"/>
                <a:cs typeface="Girassol"/>
                <a:sym typeface="Girassol"/>
              </a:rPr>
              <a:t>Abstract</a:t>
            </a:r>
          </a:p>
        </p:txBody>
      </p:sp>
      <p:sp>
        <p:nvSpPr>
          <p:cNvPr name="Freeform 9" id="9"/>
          <p:cNvSpPr/>
          <p:nvPr/>
        </p:nvSpPr>
        <p:spPr>
          <a:xfrm flipH="false" flipV="false" rot="-5400000">
            <a:off x="5213885" y="-5119368"/>
            <a:ext cx="7860229" cy="8983119"/>
          </a:xfrm>
          <a:custGeom>
            <a:avLst/>
            <a:gdLst/>
            <a:ahLst/>
            <a:cxnLst/>
            <a:rect r="r" b="b" t="t" l="l"/>
            <a:pathLst>
              <a:path h="8983119" w="7860229">
                <a:moveTo>
                  <a:pt x="0" y="0"/>
                </a:moveTo>
                <a:lnTo>
                  <a:pt x="7860230" y="0"/>
                </a:lnTo>
                <a:lnTo>
                  <a:pt x="7860230" y="8983119"/>
                </a:lnTo>
                <a:lnTo>
                  <a:pt x="0" y="8983119"/>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222" r="0" b="0"/>
            </a:stretch>
          </a:blipFill>
        </p:spPr>
      </p:sp>
      <p:sp>
        <p:nvSpPr>
          <p:cNvPr name="Freeform 3" id="3"/>
          <p:cNvSpPr/>
          <p:nvPr/>
        </p:nvSpPr>
        <p:spPr>
          <a:xfrm flipH="false" flipV="false" rot="2079464">
            <a:off x="-2988373" y="6172200"/>
            <a:ext cx="8034147" cy="8229600"/>
          </a:xfrm>
          <a:custGeom>
            <a:avLst/>
            <a:gdLst/>
            <a:ahLst/>
            <a:cxnLst/>
            <a:rect r="r" b="b" t="t" l="l"/>
            <a:pathLst>
              <a:path h="8229600" w="8034147">
                <a:moveTo>
                  <a:pt x="0" y="0"/>
                </a:moveTo>
                <a:lnTo>
                  <a:pt x="8034146" y="0"/>
                </a:lnTo>
                <a:lnTo>
                  <a:pt x="8034146"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8903731">
            <a:off x="10081033" y="-6121178"/>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5284184">
            <a:off x="16597141" y="6475474"/>
            <a:ext cx="3792788" cy="3921115"/>
          </a:xfrm>
          <a:custGeom>
            <a:avLst/>
            <a:gdLst/>
            <a:ahLst/>
            <a:cxnLst/>
            <a:rect r="r" b="b" t="t" l="l"/>
            <a:pathLst>
              <a:path h="3921115" w="3792788">
                <a:moveTo>
                  <a:pt x="0" y="0"/>
                </a:moveTo>
                <a:lnTo>
                  <a:pt x="3792788" y="0"/>
                </a:lnTo>
                <a:lnTo>
                  <a:pt x="3792788" y="3921115"/>
                </a:lnTo>
                <a:lnTo>
                  <a:pt x="0" y="392111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84184">
            <a:off x="2802483" y="-851126"/>
            <a:ext cx="4329797" cy="4476294"/>
          </a:xfrm>
          <a:custGeom>
            <a:avLst/>
            <a:gdLst/>
            <a:ahLst/>
            <a:cxnLst/>
            <a:rect r="r" b="b" t="t" l="l"/>
            <a:pathLst>
              <a:path h="4476294" w="4329797">
                <a:moveTo>
                  <a:pt x="0" y="0"/>
                </a:moveTo>
                <a:lnTo>
                  <a:pt x="4329797" y="0"/>
                </a:lnTo>
                <a:lnTo>
                  <a:pt x="4329797" y="4476294"/>
                </a:lnTo>
                <a:lnTo>
                  <a:pt x="0" y="44762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7927385" y="395605"/>
            <a:ext cx="4450264" cy="948441"/>
          </a:xfrm>
          <a:prstGeom prst="rect">
            <a:avLst/>
          </a:prstGeom>
        </p:spPr>
        <p:txBody>
          <a:bodyPr anchor="t" rtlCol="false" tIns="0" lIns="0" bIns="0" rIns="0">
            <a:spAutoFit/>
          </a:bodyPr>
          <a:lstStyle/>
          <a:p>
            <a:pPr algn="l" marL="0" indent="0" lvl="0">
              <a:lnSpc>
                <a:spcPts val="7190"/>
              </a:lnSpc>
              <a:spcBef>
                <a:spcPct val="0"/>
              </a:spcBef>
            </a:pPr>
            <a:r>
              <a:rPr lang="en-US" sz="6848">
                <a:solidFill>
                  <a:srgbClr val="4D1C13"/>
                </a:solidFill>
                <a:latin typeface="Girassol"/>
                <a:ea typeface="Girassol"/>
                <a:cs typeface="Girassol"/>
                <a:sym typeface="Girassol"/>
              </a:rPr>
              <a:t>Preguntas</a:t>
            </a:r>
          </a:p>
        </p:txBody>
      </p:sp>
      <p:sp>
        <p:nvSpPr>
          <p:cNvPr name="TextBox 8" id="8"/>
          <p:cNvSpPr txBox="true"/>
          <p:nvPr/>
        </p:nvSpPr>
        <p:spPr>
          <a:xfrm rot="0">
            <a:off x="8641310" y="1339396"/>
            <a:ext cx="8006844" cy="3148271"/>
          </a:xfrm>
          <a:prstGeom prst="rect">
            <a:avLst/>
          </a:prstGeom>
        </p:spPr>
        <p:txBody>
          <a:bodyPr anchor="t" rtlCol="false" tIns="0" lIns="0" bIns="0" rIns="0">
            <a:spAutoFit/>
          </a:bodyPr>
          <a:lstStyle/>
          <a:p>
            <a:pPr algn="l" marL="549647" indent="-274823" lvl="1">
              <a:lnSpc>
                <a:spcPts val="3589"/>
              </a:lnSpc>
              <a:buFont typeface="Arial"/>
              <a:buChar char="•"/>
            </a:pPr>
            <a:r>
              <a:rPr lang="en-US" sz="2545">
                <a:solidFill>
                  <a:srgbClr val="4D1C13"/>
                </a:solidFill>
                <a:latin typeface="Anaktoria"/>
                <a:ea typeface="Anaktoria"/>
                <a:cs typeface="Anaktoria"/>
                <a:sym typeface="Anaktoria"/>
              </a:rPr>
              <a:t>¿Cuáles son las variedades de uva más populares en Argentina e Italia?</a:t>
            </a:r>
          </a:p>
          <a:p>
            <a:pPr algn="l" marL="549647" indent="-274823" lvl="1">
              <a:lnSpc>
                <a:spcPts val="3589"/>
              </a:lnSpc>
              <a:buFont typeface="Arial"/>
              <a:buChar char="•"/>
            </a:pPr>
            <a:r>
              <a:rPr lang="en-US" sz="2545">
                <a:solidFill>
                  <a:srgbClr val="4D1C13"/>
                </a:solidFill>
                <a:latin typeface="Anaktoria"/>
                <a:ea typeface="Anaktoria"/>
                <a:cs typeface="Anaktoria"/>
                <a:sym typeface="Anaktoria"/>
              </a:rPr>
              <a:t>¿Qué provincias producen los vinos mejor puntuados?</a:t>
            </a:r>
          </a:p>
          <a:p>
            <a:pPr algn="l" marL="549647" indent="-274823" lvl="1">
              <a:lnSpc>
                <a:spcPts val="3589"/>
              </a:lnSpc>
              <a:buFont typeface="Arial"/>
              <a:buChar char="•"/>
            </a:pPr>
            <a:r>
              <a:rPr lang="en-US" sz="2545">
                <a:solidFill>
                  <a:srgbClr val="4D1C13"/>
                </a:solidFill>
                <a:latin typeface="Anaktoria"/>
                <a:ea typeface="Anaktoria"/>
                <a:cs typeface="Anaktoria"/>
                <a:sym typeface="Anaktoria"/>
              </a:rPr>
              <a:t>¿Existe una relación entre el precio y la puntuación de los vinos?</a:t>
            </a:r>
          </a:p>
          <a:p>
            <a:pPr algn="l" marL="549647" indent="-274823" lvl="1">
              <a:lnSpc>
                <a:spcPts val="3589"/>
              </a:lnSpc>
              <a:buFont typeface="Arial"/>
              <a:buChar char="•"/>
            </a:pPr>
            <a:r>
              <a:rPr lang="en-US" sz="2545">
                <a:solidFill>
                  <a:srgbClr val="4D1C13"/>
                </a:solidFill>
                <a:latin typeface="Anaktoria"/>
                <a:ea typeface="Anaktoria"/>
                <a:cs typeface="Anaktoria"/>
                <a:sym typeface="Anaktoria"/>
              </a:rPr>
              <a:t>¿Cómo se distribuyen los precios en ambas regiones?</a:t>
            </a:r>
          </a:p>
          <a:p>
            <a:pPr algn="l" marL="0" indent="0" lvl="0">
              <a:lnSpc>
                <a:spcPts val="3589"/>
              </a:lnSpc>
            </a:pPr>
          </a:p>
        </p:txBody>
      </p:sp>
      <p:sp>
        <p:nvSpPr>
          <p:cNvPr name="Freeform 9" id="9"/>
          <p:cNvSpPr/>
          <p:nvPr/>
        </p:nvSpPr>
        <p:spPr>
          <a:xfrm flipH="false" flipV="false" rot="0">
            <a:off x="833875" y="1671955"/>
            <a:ext cx="7443571" cy="7586345"/>
          </a:xfrm>
          <a:custGeom>
            <a:avLst/>
            <a:gdLst/>
            <a:ahLst/>
            <a:cxnLst/>
            <a:rect r="r" b="b" t="t" l="l"/>
            <a:pathLst>
              <a:path h="7586345" w="7443571">
                <a:moveTo>
                  <a:pt x="0" y="0"/>
                </a:moveTo>
                <a:lnTo>
                  <a:pt x="7443571" y="0"/>
                </a:lnTo>
                <a:lnTo>
                  <a:pt x="7443571" y="7586345"/>
                </a:lnTo>
                <a:lnTo>
                  <a:pt x="0" y="7586345"/>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TextBox 10" id="10"/>
          <p:cNvSpPr txBox="true"/>
          <p:nvPr/>
        </p:nvSpPr>
        <p:spPr>
          <a:xfrm rot="0">
            <a:off x="8520450" y="4713164"/>
            <a:ext cx="4450264" cy="948441"/>
          </a:xfrm>
          <a:prstGeom prst="rect">
            <a:avLst/>
          </a:prstGeom>
        </p:spPr>
        <p:txBody>
          <a:bodyPr anchor="t" rtlCol="false" tIns="0" lIns="0" bIns="0" rIns="0">
            <a:spAutoFit/>
          </a:bodyPr>
          <a:lstStyle/>
          <a:p>
            <a:pPr algn="l" marL="0" indent="0" lvl="0">
              <a:lnSpc>
                <a:spcPts val="7190"/>
              </a:lnSpc>
              <a:spcBef>
                <a:spcPct val="0"/>
              </a:spcBef>
            </a:pPr>
            <a:r>
              <a:rPr lang="en-US" sz="6848">
                <a:solidFill>
                  <a:srgbClr val="4D1C13"/>
                </a:solidFill>
                <a:latin typeface="Girassol"/>
                <a:ea typeface="Girassol"/>
                <a:cs typeface="Girassol"/>
                <a:sym typeface="Girassol"/>
              </a:rPr>
              <a:t>Hipotesis</a:t>
            </a:r>
          </a:p>
        </p:txBody>
      </p:sp>
      <p:sp>
        <p:nvSpPr>
          <p:cNvPr name="TextBox 11" id="11"/>
          <p:cNvSpPr txBox="true"/>
          <p:nvPr/>
        </p:nvSpPr>
        <p:spPr>
          <a:xfrm rot="0">
            <a:off x="8520450" y="6121787"/>
            <a:ext cx="9340328" cy="2580568"/>
          </a:xfrm>
          <a:prstGeom prst="rect">
            <a:avLst/>
          </a:prstGeom>
        </p:spPr>
        <p:txBody>
          <a:bodyPr anchor="t" rtlCol="false" tIns="0" lIns="0" bIns="0" rIns="0">
            <a:spAutoFit/>
          </a:bodyPr>
          <a:lstStyle/>
          <a:p>
            <a:pPr algn="l" marL="525765" indent="-262882" lvl="1">
              <a:lnSpc>
                <a:spcPts val="3433"/>
              </a:lnSpc>
              <a:buFont typeface="Arial"/>
              <a:buChar char="•"/>
            </a:pPr>
            <a:r>
              <a:rPr lang="en-US" sz="2435">
                <a:solidFill>
                  <a:srgbClr val="4D1C13"/>
                </a:solidFill>
                <a:latin typeface="Anaktoria"/>
                <a:ea typeface="Anaktoria"/>
                <a:cs typeface="Anaktoria"/>
                <a:sym typeface="Anaktoria"/>
              </a:rPr>
              <a:t>Las variedades de uva más populares son Malbec en Argentina y Sangiovese en Italia.</a:t>
            </a:r>
          </a:p>
          <a:p>
            <a:pPr algn="l" marL="525765" indent="-262882" lvl="1">
              <a:lnSpc>
                <a:spcPts val="3433"/>
              </a:lnSpc>
              <a:buFont typeface="Arial"/>
              <a:buChar char="•"/>
            </a:pPr>
            <a:r>
              <a:rPr lang="en-US" sz="2435">
                <a:solidFill>
                  <a:srgbClr val="4D1C13"/>
                </a:solidFill>
                <a:latin typeface="Anaktoria"/>
                <a:ea typeface="Anaktoria"/>
                <a:cs typeface="Anaktoria"/>
                <a:sym typeface="Anaktoria"/>
              </a:rPr>
              <a:t>Los vinos más caros tienden a obtener mejores puntuaciones. -Mendoza y Toscana producen los vinos con las puntuaciones más altas.</a:t>
            </a:r>
          </a:p>
          <a:p>
            <a:pPr algn="l" marL="525765" indent="-262882" lvl="1">
              <a:lnSpc>
                <a:spcPts val="3433"/>
              </a:lnSpc>
              <a:buFont typeface="Arial"/>
              <a:buChar char="•"/>
            </a:pPr>
            <a:r>
              <a:rPr lang="en-US" sz="2435">
                <a:solidFill>
                  <a:srgbClr val="4D1C13"/>
                </a:solidFill>
                <a:latin typeface="Anaktoria"/>
                <a:ea typeface="Anaktoria"/>
                <a:cs typeface="Anaktoria"/>
                <a:sym typeface="Anaktoria"/>
              </a:rPr>
              <a:t>Los precios de los vinos italianos son más variables que los argentinos.</a:t>
            </a:r>
          </a:p>
          <a:p>
            <a:pPr algn="l" marL="0" indent="0" lvl="0">
              <a:lnSpc>
                <a:spcPts val="3433"/>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1619" r="0" b="-4603"/>
            </a:stretch>
          </a:blipFill>
        </p:spPr>
      </p:sp>
      <p:sp>
        <p:nvSpPr>
          <p:cNvPr name="Freeform 3" id="3"/>
          <p:cNvSpPr/>
          <p:nvPr/>
        </p:nvSpPr>
        <p:spPr>
          <a:xfrm flipH="false" flipV="false" rot="2079464">
            <a:off x="-3482761" y="7749490"/>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8903731">
            <a:off x="10081033" y="-6121178"/>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5284184">
            <a:off x="16168926" y="6867640"/>
            <a:ext cx="3792788" cy="3921115"/>
          </a:xfrm>
          <a:custGeom>
            <a:avLst/>
            <a:gdLst/>
            <a:ahLst/>
            <a:cxnLst/>
            <a:rect r="r" b="b" t="t" l="l"/>
            <a:pathLst>
              <a:path h="3921115" w="3792788">
                <a:moveTo>
                  <a:pt x="0" y="0"/>
                </a:moveTo>
                <a:lnTo>
                  <a:pt x="3792787" y="0"/>
                </a:lnTo>
                <a:lnTo>
                  <a:pt x="3792787" y="3921115"/>
                </a:lnTo>
                <a:lnTo>
                  <a:pt x="0" y="392111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84184">
            <a:off x="-1362198" y="-1627306"/>
            <a:ext cx="4329797" cy="4476294"/>
          </a:xfrm>
          <a:custGeom>
            <a:avLst/>
            <a:gdLst/>
            <a:ahLst/>
            <a:cxnLst/>
            <a:rect r="r" b="b" t="t" l="l"/>
            <a:pathLst>
              <a:path h="4476294" w="4329797">
                <a:moveTo>
                  <a:pt x="0" y="0"/>
                </a:moveTo>
                <a:lnTo>
                  <a:pt x="4329797" y="0"/>
                </a:lnTo>
                <a:lnTo>
                  <a:pt x="4329797" y="4476294"/>
                </a:lnTo>
                <a:lnTo>
                  <a:pt x="0" y="44762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0">
            <a:off x="3402875" y="6679471"/>
            <a:ext cx="11482250" cy="7215059"/>
          </a:xfrm>
          <a:custGeom>
            <a:avLst/>
            <a:gdLst/>
            <a:ahLst/>
            <a:cxnLst/>
            <a:rect r="r" b="b" t="t" l="l"/>
            <a:pathLst>
              <a:path h="7215059" w="11482250">
                <a:moveTo>
                  <a:pt x="0" y="0"/>
                </a:moveTo>
                <a:lnTo>
                  <a:pt x="11482250" y="0"/>
                </a:lnTo>
                <a:lnTo>
                  <a:pt x="11482250" y="7215058"/>
                </a:lnTo>
                <a:lnTo>
                  <a:pt x="0" y="7215058"/>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11698204" y="3216930"/>
            <a:ext cx="5812514" cy="3163773"/>
          </a:xfrm>
          <a:custGeom>
            <a:avLst/>
            <a:gdLst/>
            <a:ahLst/>
            <a:cxnLst/>
            <a:rect r="r" b="b" t="t" l="l"/>
            <a:pathLst>
              <a:path h="3163773" w="5812514">
                <a:moveTo>
                  <a:pt x="0" y="0"/>
                </a:moveTo>
                <a:lnTo>
                  <a:pt x="5812513" y="0"/>
                </a:lnTo>
                <a:lnTo>
                  <a:pt x="5812513" y="3163773"/>
                </a:lnTo>
                <a:lnTo>
                  <a:pt x="0" y="3163773"/>
                </a:lnTo>
                <a:lnTo>
                  <a:pt x="0" y="0"/>
                </a:lnTo>
                <a:close/>
              </a:path>
            </a:pathLst>
          </a:custGeom>
          <a:blipFill>
            <a:blip r:embed="rId8"/>
            <a:stretch>
              <a:fillRect l="0" t="0" r="0" b="0"/>
            </a:stretch>
          </a:blipFill>
        </p:spPr>
      </p:sp>
      <p:sp>
        <p:nvSpPr>
          <p:cNvPr name="Freeform 9" id="9"/>
          <p:cNvSpPr/>
          <p:nvPr/>
        </p:nvSpPr>
        <p:spPr>
          <a:xfrm flipH="false" flipV="false" rot="0">
            <a:off x="264481" y="1871179"/>
            <a:ext cx="9444030" cy="4509524"/>
          </a:xfrm>
          <a:custGeom>
            <a:avLst/>
            <a:gdLst/>
            <a:ahLst/>
            <a:cxnLst/>
            <a:rect r="r" b="b" t="t" l="l"/>
            <a:pathLst>
              <a:path h="4509524" w="9444030">
                <a:moveTo>
                  <a:pt x="0" y="0"/>
                </a:moveTo>
                <a:lnTo>
                  <a:pt x="9444029" y="0"/>
                </a:lnTo>
                <a:lnTo>
                  <a:pt x="9444029" y="4509524"/>
                </a:lnTo>
                <a:lnTo>
                  <a:pt x="0" y="4509524"/>
                </a:lnTo>
                <a:lnTo>
                  <a:pt x="0" y="0"/>
                </a:lnTo>
                <a:close/>
              </a:path>
            </a:pathLst>
          </a:custGeom>
          <a:blipFill>
            <a:blip r:embed="rId9"/>
            <a:stretch>
              <a:fillRect l="0" t="0" r="0" b="0"/>
            </a:stretch>
          </a:blipFill>
        </p:spPr>
      </p:sp>
      <p:sp>
        <p:nvSpPr>
          <p:cNvPr name="TextBox 10" id="10"/>
          <p:cNvSpPr txBox="true"/>
          <p:nvPr/>
        </p:nvSpPr>
        <p:spPr>
          <a:xfrm rot="0">
            <a:off x="4307060" y="39341"/>
            <a:ext cx="10297400" cy="1257300"/>
          </a:xfrm>
          <a:prstGeom prst="rect">
            <a:avLst/>
          </a:prstGeom>
        </p:spPr>
        <p:txBody>
          <a:bodyPr anchor="t" rtlCol="false" tIns="0" lIns="0" bIns="0" rIns="0">
            <a:spAutoFit/>
          </a:bodyPr>
          <a:lstStyle/>
          <a:p>
            <a:pPr algn="ctr" marL="0" indent="0" lvl="0">
              <a:lnSpc>
                <a:spcPts val="9450"/>
              </a:lnSpc>
              <a:spcBef>
                <a:spcPct val="0"/>
              </a:spcBef>
            </a:pPr>
            <a:r>
              <a:rPr lang="en-US" sz="9000">
                <a:solidFill>
                  <a:srgbClr val="4D1C13"/>
                </a:solidFill>
                <a:latin typeface="Girassol"/>
                <a:ea typeface="Girassol"/>
                <a:cs typeface="Girassol"/>
                <a:sym typeface="Girassol"/>
              </a:rPr>
              <a:t>Metadata</a:t>
            </a:r>
          </a:p>
        </p:txBody>
      </p:sp>
      <p:sp>
        <p:nvSpPr>
          <p:cNvPr name="TextBox 11" id="11"/>
          <p:cNvSpPr txBox="true"/>
          <p:nvPr/>
        </p:nvSpPr>
        <p:spPr>
          <a:xfrm rot="0">
            <a:off x="1492760" y="1067122"/>
            <a:ext cx="4240614" cy="608956"/>
          </a:xfrm>
          <a:prstGeom prst="rect">
            <a:avLst/>
          </a:prstGeom>
        </p:spPr>
        <p:txBody>
          <a:bodyPr anchor="t" rtlCol="false" tIns="0" lIns="0" bIns="0" rIns="0">
            <a:spAutoFit/>
          </a:bodyPr>
          <a:lstStyle/>
          <a:p>
            <a:pPr algn="ctr" marL="0" indent="0" lvl="0">
              <a:lnSpc>
                <a:spcPts val="4884"/>
              </a:lnSpc>
              <a:spcBef>
                <a:spcPct val="0"/>
              </a:spcBef>
            </a:pPr>
            <a:r>
              <a:rPr lang="en-US" sz="4003">
                <a:solidFill>
                  <a:srgbClr val="4D1C13"/>
                </a:solidFill>
                <a:latin typeface="Anaktoria"/>
                <a:ea typeface="Anaktoria"/>
                <a:cs typeface="Anaktoria"/>
                <a:sym typeface="Anaktoria"/>
              </a:rPr>
              <a:t>Top </a:t>
            </a:r>
          </a:p>
        </p:txBody>
      </p:sp>
      <p:sp>
        <p:nvSpPr>
          <p:cNvPr name="TextBox 12" id="12"/>
          <p:cNvSpPr txBox="true"/>
          <p:nvPr/>
        </p:nvSpPr>
        <p:spPr>
          <a:xfrm rot="0">
            <a:off x="12484154" y="2312698"/>
            <a:ext cx="4240614" cy="608956"/>
          </a:xfrm>
          <a:prstGeom prst="rect">
            <a:avLst/>
          </a:prstGeom>
        </p:spPr>
        <p:txBody>
          <a:bodyPr anchor="t" rtlCol="false" tIns="0" lIns="0" bIns="0" rIns="0">
            <a:spAutoFit/>
          </a:bodyPr>
          <a:lstStyle/>
          <a:p>
            <a:pPr algn="ctr" marL="0" indent="0" lvl="0">
              <a:lnSpc>
                <a:spcPts val="4884"/>
              </a:lnSpc>
              <a:spcBef>
                <a:spcPct val="0"/>
              </a:spcBef>
            </a:pPr>
            <a:r>
              <a:rPr lang="en-US" sz="4003">
                <a:solidFill>
                  <a:srgbClr val="4D1C13"/>
                </a:solidFill>
                <a:latin typeface="Anaktoria"/>
                <a:ea typeface="Anaktoria"/>
                <a:cs typeface="Anaktoria"/>
                <a:sym typeface="Anaktoria"/>
              </a:rPr>
              <a:t>Variedades de uva</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16222" r="0" b="0"/>
            </a:stretch>
          </a:blipFill>
        </p:spPr>
      </p:sp>
      <p:sp>
        <p:nvSpPr>
          <p:cNvPr name="Freeform 3" id="3"/>
          <p:cNvSpPr/>
          <p:nvPr/>
        </p:nvSpPr>
        <p:spPr>
          <a:xfrm flipH="false" flipV="false" rot="2079464">
            <a:off x="-3482761" y="7749490"/>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8903731">
            <a:off x="10081033" y="-6121178"/>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5284184">
            <a:off x="16168926" y="6867640"/>
            <a:ext cx="3792788" cy="3921115"/>
          </a:xfrm>
          <a:custGeom>
            <a:avLst/>
            <a:gdLst/>
            <a:ahLst/>
            <a:cxnLst/>
            <a:rect r="r" b="b" t="t" l="l"/>
            <a:pathLst>
              <a:path h="3921115" w="3792788">
                <a:moveTo>
                  <a:pt x="0" y="0"/>
                </a:moveTo>
                <a:lnTo>
                  <a:pt x="3792787" y="0"/>
                </a:lnTo>
                <a:lnTo>
                  <a:pt x="3792787" y="3921115"/>
                </a:lnTo>
                <a:lnTo>
                  <a:pt x="0" y="392111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84184">
            <a:off x="16015395" y="-2005467"/>
            <a:ext cx="4329797" cy="4476294"/>
          </a:xfrm>
          <a:custGeom>
            <a:avLst/>
            <a:gdLst/>
            <a:ahLst/>
            <a:cxnLst/>
            <a:rect r="r" b="b" t="t" l="l"/>
            <a:pathLst>
              <a:path h="4476294" w="4329797">
                <a:moveTo>
                  <a:pt x="0" y="0"/>
                </a:moveTo>
                <a:lnTo>
                  <a:pt x="4329797" y="0"/>
                </a:lnTo>
                <a:lnTo>
                  <a:pt x="4329797" y="4476294"/>
                </a:lnTo>
                <a:lnTo>
                  <a:pt x="0" y="44762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false" flipV="false" rot="-5400000">
            <a:off x="-1388092" y="5761134"/>
            <a:ext cx="7123541" cy="8141190"/>
          </a:xfrm>
          <a:custGeom>
            <a:avLst/>
            <a:gdLst/>
            <a:ahLst/>
            <a:cxnLst/>
            <a:rect r="r" b="b" t="t" l="l"/>
            <a:pathLst>
              <a:path h="8141190" w="7123541">
                <a:moveTo>
                  <a:pt x="0" y="0"/>
                </a:moveTo>
                <a:lnTo>
                  <a:pt x="7123542" y="0"/>
                </a:lnTo>
                <a:lnTo>
                  <a:pt x="7123542" y="8141190"/>
                </a:lnTo>
                <a:lnTo>
                  <a:pt x="0" y="8141190"/>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6657358" y="4067542"/>
            <a:ext cx="11301259" cy="4760655"/>
          </a:xfrm>
          <a:custGeom>
            <a:avLst/>
            <a:gdLst/>
            <a:ahLst/>
            <a:cxnLst/>
            <a:rect r="r" b="b" t="t" l="l"/>
            <a:pathLst>
              <a:path h="4760655" w="11301259">
                <a:moveTo>
                  <a:pt x="0" y="0"/>
                </a:moveTo>
                <a:lnTo>
                  <a:pt x="11301259" y="0"/>
                </a:lnTo>
                <a:lnTo>
                  <a:pt x="11301259" y="4760656"/>
                </a:lnTo>
                <a:lnTo>
                  <a:pt x="0" y="4760656"/>
                </a:lnTo>
                <a:lnTo>
                  <a:pt x="0" y="0"/>
                </a:lnTo>
                <a:close/>
              </a:path>
            </a:pathLst>
          </a:custGeom>
          <a:blipFill>
            <a:blip r:embed="rId8"/>
            <a:stretch>
              <a:fillRect l="0" t="0" r="0" b="0"/>
            </a:stretch>
          </a:blipFill>
        </p:spPr>
      </p:sp>
      <p:sp>
        <p:nvSpPr>
          <p:cNvPr name="TextBox 9" id="9"/>
          <p:cNvSpPr txBox="true"/>
          <p:nvPr/>
        </p:nvSpPr>
        <p:spPr>
          <a:xfrm rot="0">
            <a:off x="185643" y="223155"/>
            <a:ext cx="9815565" cy="1243997"/>
          </a:xfrm>
          <a:prstGeom prst="rect">
            <a:avLst/>
          </a:prstGeom>
        </p:spPr>
        <p:txBody>
          <a:bodyPr anchor="t" rtlCol="false" tIns="0" lIns="0" bIns="0" rIns="0">
            <a:spAutoFit/>
          </a:bodyPr>
          <a:lstStyle/>
          <a:p>
            <a:pPr algn="ctr">
              <a:lnSpc>
                <a:spcPts val="4923"/>
              </a:lnSpc>
            </a:pPr>
            <a:r>
              <a:rPr lang="en-US" sz="4035">
                <a:solidFill>
                  <a:srgbClr val="4D1C13"/>
                </a:solidFill>
                <a:latin typeface="Girassol"/>
                <a:ea typeface="Girassol"/>
                <a:cs typeface="Girassol"/>
                <a:sym typeface="Girassol"/>
              </a:rPr>
              <a:t>Variedades de uva más populares por país</a:t>
            </a:r>
          </a:p>
          <a:p>
            <a:pPr algn="ctr">
              <a:lnSpc>
                <a:spcPts val="4923"/>
              </a:lnSpc>
            </a:pPr>
          </a:p>
        </p:txBody>
      </p:sp>
      <p:sp>
        <p:nvSpPr>
          <p:cNvPr name="TextBox 10" id="10"/>
          <p:cNvSpPr txBox="true"/>
          <p:nvPr/>
        </p:nvSpPr>
        <p:spPr>
          <a:xfrm rot="0">
            <a:off x="671266" y="1776489"/>
            <a:ext cx="5573008" cy="5411517"/>
          </a:xfrm>
          <a:prstGeom prst="rect">
            <a:avLst/>
          </a:prstGeom>
        </p:spPr>
        <p:txBody>
          <a:bodyPr anchor="t" rtlCol="false" tIns="0" lIns="0" bIns="0" rIns="0">
            <a:spAutoFit/>
          </a:bodyPr>
          <a:lstStyle/>
          <a:p>
            <a:pPr algn="l">
              <a:lnSpc>
                <a:spcPts val="3589"/>
              </a:lnSpc>
            </a:pPr>
            <a:r>
              <a:rPr lang="en-US" sz="2545">
                <a:solidFill>
                  <a:srgbClr val="4D1C13"/>
                </a:solidFill>
                <a:latin typeface="Anaktoria"/>
                <a:ea typeface="Anaktoria"/>
                <a:cs typeface="Anaktoria"/>
                <a:sym typeface="Anaktoria"/>
              </a:rPr>
              <a:t>Estos graficos nos muestran aquellas variedades mas populares tanto en Argentina como en Italia.</a:t>
            </a:r>
          </a:p>
          <a:p>
            <a:pPr algn="l">
              <a:lnSpc>
                <a:spcPts val="3589"/>
              </a:lnSpc>
            </a:pPr>
          </a:p>
          <a:p>
            <a:pPr algn="l">
              <a:lnSpc>
                <a:spcPts val="3589"/>
              </a:lnSpc>
            </a:pPr>
            <a:r>
              <a:rPr lang="en-US" sz="2545">
                <a:solidFill>
                  <a:srgbClr val="4D1C13"/>
                </a:solidFill>
                <a:latin typeface="Anaktoria"/>
                <a:ea typeface="Anaktoria"/>
                <a:cs typeface="Anaktoria"/>
                <a:sym typeface="Anaktoria"/>
              </a:rPr>
              <a:t>Lo interesante de estos graficos es que podemos observar cuales son las variedades mas consumidas, en Argentiana como es de publico conocimiento el MALBEC es la variedad mas consumida, mientras que en Italia podemos ver que el RED BLEND es la mas consumida</a:t>
            </a:r>
          </a:p>
          <a:p>
            <a:pPr algn="l">
              <a:lnSpc>
                <a:spcPts val="3589"/>
              </a:lnSpc>
            </a:pPr>
          </a:p>
          <a:p>
            <a:pPr algn="l" marL="0" indent="0" lvl="0">
              <a:lnSpc>
                <a:spcPts val="3589"/>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4647" r="0" b="-11574"/>
            </a:stretch>
          </a:blipFill>
        </p:spPr>
      </p:sp>
      <p:sp>
        <p:nvSpPr>
          <p:cNvPr name="Freeform 3" id="3"/>
          <p:cNvSpPr/>
          <p:nvPr/>
        </p:nvSpPr>
        <p:spPr>
          <a:xfrm flipH="false" flipV="false" rot="-175442">
            <a:off x="204674" y="2169215"/>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8903731">
            <a:off x="10081033" y="-6121178"/>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5284184">
            <a:off x="16391606" y="-931858"/>
            <a:ext cx="3792788" cy="3921115"/>
          </a:xfrm>
          <a:custGeom>
            <a:avLst/>
            <a:gdLst/>
            <a:ahLst/>
            <a:cxnLst/>
            <a:rect r="r" b="b" t="t" l="l"/>
            <a:pathLst>
              <a:path h="3921115" w="3792788">
                <a:moveTo>
                  <a:pt x="0" y="0"/>
                </a:moveTo>
                <a:lnTo>
                  <a:pt x="3792788" y="0"/>
                </a:lnTo>
                <a:lnTo>
                  <a:pt x="3792788" y="3921116"/>
                </a:lnTo>
                <a:lnTo>
                  <a:pt x="0" y="392111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84184">
            <a:off x="-1362198" y="5144411"/>
            <a:ext cx="4329797" cy="4476294"/>
          </a:xfrm>
          <a:custGeom>
            <a:avLst/>
            <a:gdLst/>
            <a:ahLst/>
            <a:cxnLst/>
            <a:rect r="r" b="b" t="t" l="l"/>
            <a:pathLst>
              <a:path h="4476294" w="4329797">
                <a:moveTo>
                  <a:pt x="0" y="0"/>
                </a:moveTo>
                <a:lnTo>
                  <a:pt x="4329797" y="0"/>
                </a:lnTo>
                <a:lnTo>
                  <a:pt x="4329797" y="4476294"/>
                </a:lnTo>
                <a:lnTo>
                  <a:pt x="0" y="44762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7" id="7"/>
          <p:cNvSpPr/>
          <p:nvPr/>
        </p:nvSpPr>
        <p:spPr>
          <a:xfrm flipH="true" flipV="false" rot="0">
            <a:off x="-1036555" y="4812654"/>
            <a:ext cx="7451825" cy="7091742"/>
          </a:xfrm>
          <a:custGeom>
            <a:avLst/>
            <a:gdLst/>
            <a:ahLst/>
            <a:cxnLst/>
            <a:rect r="r" b="b" t="t" l="l"/>
            <a:pathLst>
              <a:path h="7091742" w="7451825">
                <a:moveTo>
                  <a:pt x="7451825" y="0"/>
                </a:moveTo>
                <a:lnTo>
                  <a:pt x="0" y="0"/>
                </a:lnTo>
                <a:lnTo>
                  <a:pt x="0" y="7091742"/>
                </a:lnTo>
                <a:lnTo>
                  <a:pt x="7451825" y="7091742"/>
                </a:lnTo>
                <a:lnTo>
                  <a:pt x="7451825"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8" id="8"/>
          <p:cNvSpPr/>
          <p:nvPr/>
        </p:nvSpPr>
        <p:spPr>
          <a:xfrm flipH="false" flipV="false" rot="0">
            <a:off x="7332399" y="1598452"/>
            <a:ext cx="10729048" cy="7323877"/>
          </a:xfrm>
          <a:custGeom>
            <a:avLst/>
            <a:gdLst/>
            <a:ahLst/>
            <a:cxnLst/>
            <a:rect r="r" b="b" t="t" l="l"/>
            <a:pathLst>
              <a:path h="7323877" w="10729048">
                <a:moveTo>
                  <a:pt x="0" y="0"/>
                </a:moveTo>
                <a:lnTo>
                  <a:pt x="10729049" y="0"/>
                </a:lnTo>
                <a:lnTo>
                  <a:pt x="10729049" y="7323877"/>
                </a:lnTo>
                <a:lnTo>
                  <a:pt x="0" y="7323877"/>
                </a:lnTo>
                <a:lnTo>
                  <a:pt x="0" y="0"/>
                </a:lnTo>
                <a:close/>
              </a:path>
            </a:pathLst>
          </a:custGeom>
          <a:blipFill>
            <a:blip r:embed="rId8"/>
            <a:stretch>
              <a:fillRect l="-708" t="0" r="-2328" b="0"/>
            </a:stretch>
          </a:blipFill>
        </p:spPr>
      </p:sp>
      <p:sp>
        <p:nvSpPr>
          <p:cNvPr name="TextBox 9" id="9"/>
          <p:cNvSpPr txBox="true"/>
          <p:nvPr/>
        </p:nvSpPr>
        <p:spPr>
          <a:xfrm rot="0">
            <a:off x="414943" y="198025"/>
            <a:ext cx="15752382" cy="1501586"/>
          </a:xfrm>
          <a:prstGeom prst="rect">
            <a:avLst/>
          </a:prstGeom>
        </p:spPr>
        <p:txBody>
          <a:bodyPr anchor="t" rtlCol="false" tIns="0" lIns="0" bIns="0" rIns="0">
            <a:spAutoFit/>
          </a:bodyPr>
          <a:lstStyle/>
          <a:p>
            <a:pPr algn="l">
              <a:lnSpc>
                <a:spcPts val="5762"/>
              </a:lnSpc>
            </a:pPr>
            <a:r>
              <a:rPr lang="en-US" sz="5488">
                <a:solidFill>
                  <a:srgbClr val="4D1C13"/>
                </a:solidFill>
                <a:latin typeface="Girassol"/>
                <a:ea typeface="Girassol"/>
                <a:cs typeface="Girassol"/>
                <a:sym typeface="Girassol"/>
              </a:rPr>
              <a:t>Provincias que producen los vinos mejor puntuados</a:t>
            </a:r>
          </a:p>
          <a:p>
            <a:pPr algn="l" marL="0" indent="0" lvl="0">
              <a:lnSpc>
                <a:spcPts val="5762"/>
              </a:lnSpc>
              <a:spcBef>
                <a:spcPct val="0"/>
              </a:spcBef>
            </a:pPr>
          </a:p>
        </p:txBody>
      </p:sp>
      <p:sp>
        <p:nvSpPr>
          <p:cNvPr name="TextBox 10" id="10"/>
          <p:cNvSpPr txBox="true"/>
          <p:nvPr/>
        </p:nvSpPr>
        <p:spPr>
          <a:xfrm rot="0">
            <a:off x="414943" y="1092189"/>
            <a:ext cx="6676888" cy="3720465"/>
          </a:xfrm>
          <a:prstGeom prst="rect">
            <a:avLst/>
          </a:prstGeom>
        </p:spPr>
        <p:txBody>
          <a:bodyPr anchor="t" rtlCol="false" tIns="0" lIns="0" bIns="0" rIns="0">
            <a:spAutoFit/>
          </a:bodyPr>
          <a:lstStyle/>
          <a:p>
            <a:pPr algn="l">
              <a:lnSpc>
                <a:spcPts val="4230"/>
              </a:lnSpc>
            </a:pPr>
            <a:r>
              <a:rPr lang="en-US" sz="3000">
                <a:solidFill>
                  <a:srgbClr val="4D1C13"/>
                </a:solidFill>
                <a:latin typeface="Anaktoria"/>
                <a:ea typeface="Anaktoria"/>
                <a:cs typeface="Anaktoria"/>
                <a:sym typeface="Anaktoria"/>
              </a:rPr>
              <a:t>La informacion que mas llama la atencion en este grafico es el hecho de que en Italia hay mas provincias productoras de vino, eso comparado con Argentina.</a:t>
            </a:r>
          </a:p>
          <a:p>
            <a:pPr algn="l" marL="0" indent="0" lvl="0">
              <a:lnSpc>
                <a:spcPts val="4230"/>
              </a:lnSpc>
            </a:pPr>
            <a:r>
              <a:rPr lang="en-US" sz="3000">
                <a:solidFill>
                  <a:srgbClr val="4D1C13"/>
                </a:solidFill>
                <a:latin typeface="Anaktoria"/>
                <a:ea typeface="Anaktoria"/>
                <a:cs typeface="Anaktoria"/>
                <a:sym typeface="Anaktoria"/>
              </a:rPr>
              <a:t>Ademas de que podemos observar que en Argentina la provincia que mas vino produce es Neuquen y en Italia es Umbria.</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8402" r="0" b="-7820"/>
            </a:stretch>
          </a:blipFill>
        </p:spPr>
      </p:sp>
      <p:sp>
        <p:nvSpPr>
          <p:cNvPr name="Freeform 3" id="3"/>
          <p:cNvSpPr/>
          <p:nvPr/>
        </p:nvSpPr>
        <p:spPr>
          <a:xfrm flipH="false" flipV="false" rot="2079464">
            <a:off x="12501914" y="8870039"/>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8903731">
            <a:off x="3113813" y="-5970959"/>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4565940">
            <a:off x="16636368" y="7938507"/>
            <a:ext cx="3792788" cy="3921115"/>
          </a:xfrm>
          <a:custGeom>
            <a:avLst/>
            <a:gdLst/>
            <a:ahLst/>
            <a:cxnLst/>
            <a:rect r="r" b="b" t="t" l="l"/>
            <a:pathLst>
              <a:path h="3921115" w="3792788">
                <a:moveTo>
                  <a:pt x="0" y="0"/>
                </a:moveTo>
                <a:lnTo>
                  <a:pt x="3792788" y="0"/>
                </a:lnTo>
                <a:lnTo>
                  <a:pt x="3792788" y="3921116"/>
                </a:lnTo>
                <a:lnTo>
                  <a:pt x="0" y="3921116"/>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84184">
            <a:off x="-2550610" y="7660918"/>
            <a:ext cx="4329797" cy="4476294"/>
          </a:xfrm>
          <a:custGeom>
            <a:avLst/>
            <a:gdLst/>
            <a:ahLst/>
            <a:cxnLst/>
            <a:rect r="r" b="b" t="t" l="l"/>
            <a:pathLst>
              <a:path h="4476294" w="4329797">
                <a:moveTo>
                  <a:pt x="0" y="0"/>
                </a:moveTo>
                <a:lnTo>
                  <a:pt x="4329798" y="0"/>
                </a:lnTo>
                <a:lnTo>
                  <a:pt x="4329798" y="4476294"/>
                </a:lnTo>
                <a:lnTo>
                  <a:pt x="0" y="44762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3773915" y="204647"/>
            <a:ext cx="10029247" cy="1638580"/>
          </a:xfrm>
          <a:prstGeom prst="rect">
            <a:avLst/>
          </a:prstGeom>
        </p:spPr>
        <p:txBody>
          <a:bodyPr anchor="t" rtlCol="false" tIns="0" lIns="0" bIns="0" rIns="0">
            <a:spAutoFit/>
          </a:bodyPr>
          <a:lstStyle/>
          <a:p>
            <a:pPr algn="ctr" marL="0" indent="0" lvl="0">
              <a:lnSpc>
                <a:spcPts val="6484"/>
              </a:lnSpc>
              <a:spcBef>
                <a:spcPct val="0"/>
              </a:spcBef>
            </a:pPr>
            <a:r>
              <a:rPr lang="en-US" sz="5315">
                <a:solidFill>
                  <a:srgbClr val="4D1C13"/>
                </a:solidFill>
                <a:latin typeface="Girassol"/>
                <a:ea typeface="Girassol"/>
                <a:cs typeface="Girassol"/>
                <a:sym typeface="Girassol"/>
              </a:rPr>
              <a:t>relación entre el precio y la puntuación</a:t>
            </a:r>
          </a:p>
        </p:txBody>
      </p:sp>
      <p:sp>
        <p:nvSpPr>
          <p:cNvPr name="Freeform 8" id="8"/>
          <p:cNvSpPr/>
          <p:nvPr/>
        </p:nvSpPr>
        <p:spPr>
          <a:xfrm flipH="false" flipV="false" rot="1666994">
            <a:off x="-2833647" y="-3463904"/>
            <a:ext cx="7243560" cy="8278354"/>
          </a:xfrm>
          <a:custGeom>
            <a:avLst/>
            <a:gdLst/>
            <a:ahLst/>
            <a:cxnLst/>
            <a:rect r="r" b="b" t="t" l="l"/>
            <a:pathLst>
              <a:path h="8278354" w="7243560">
                <a:moveTo>
                  <a:pt x="0" y="0"/>
                </a:moveTo>
                <a:lnTo>
                  <a:pt x="7243560" y="0"/>
                </a:lnTo>
                <a:lnTo>
                  <a:pt x="7243560" y="8278354"/>
                </a:lnTo>
                <a:lnTo>
                  <a:pt x="0" y="8278354"/>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Freeform 9" id="9"/>
          <p:cNvSpPr/>
          <p:nvPr/>
        </p:nvSpPr>
        <p:spPr>
          <a:xfrm flipH="false" flipV="false" rot="0">
            <a:off x="6807204" y="2517852"/>
            <a:ext cx="11480796" cy="7606028"/>
          </a:xfrm>
          <a:custGeom>
            <a:avLst/>
            <a:gdLst/>
            <a:ahLst/>
            <a:cxnLst/>
            <a:rect r="r" b="b" t="t" l="l"/>
            <a:pathLst>
              <a:path h="7606028" w="11480796">
                <a:moveTo>
                  <a:pt x="0" y="0"/>
                </a:moveTo>
                <a:lnTo>
                  <a:pt x="11480796" y="0"/>
                </a:lnTo>
                <a:lnTo>
                  <a:pt x="11480796" y="7606028"/>
                </a:lnTo>
                <a:lnTo>
                  <a:pt x="0" y="7606028"/>
                </a:lnTo>
                <a:lnTo>
                  <a:pt x="0" y="0"/>
                </a:lnTo>
                <a:close/>
              </a:path>
            </a:pathLst>
          </a:custGeom>
          <a:blipFill>
            <a:blip r:embed="rId8"/>
            <a:stretch>
              <a:fillRect l="0" t="0" r="0" b="0"/>
            </a:stretch>
          </a:blipFill>
        </p:spPr>
      </p:sp>
      <p:sp>
        <p:nvSpPr>
          <p:cNvPr name="TextBox 10" id="10"/>
          <p:cNvSpPr txBox="true"/>
          <p:nvPr/>
        </p:nvSpPr>
        <p:spPr>
          <a:xfrm rot="0">
            <a:off x="508174" y="3575329"/>
            <a:ext cx="5993459" cy="6174817"/>
          </a:xfrm>
          <a:prstGeom prst="rect">
            <a:avLst/>
          </a:prstGeom>
        </p:spPr>
        <p:txBody>
          <a:bodyPr anchor="t" rtlCol="false" tIns="0" lIns="0" bIns="0" rIns="0">
            <a:spAutoFit/>
          </a:bodyPr>
          <a:lstStyle/>
          <a:p>
            <a:pPr algn="l" marL="0" indent="0" lvl="0">
              <a:lnSpc>
                <a:spcPts val="4924"/>
              </a:lnSpc>
            </a:pPr>
            <a:r>
              <a:rPr lang="en-US" sz="3621">
                <a:solidFill>
                  <a:srgbClr val="4D1C13"/>
                </a:solidFill>
                <a:latin typeface="Anaktoria"/>
                <a:ea typeface="Anaktoria"/>
                <a:cs typeface="Anaktoria"/>
                <a:sym typeface="Anaktoria"/>
              </a:rPr>
              <a:t>En este grafico podemos observar como se relaciona el precio con el puntaje. Los puntos nos muestran la relacion de que a mayor puntaje, mayor es el precio del vino. Se puede observar que cada pais esta representado con un color distinto. En Italia se presenta vinos que son mas caros pero sin embargo no tienen una puntuacion de 100</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4647" r="0" b="-11574"/>
            </a:stretch>
          </a:blipFill>
        </p:spPr>
      </p:sp>
      <p:sp>
        <p:nvSpPr>
          <p:cNvPr name="Freeform 3" id="3"/>
          <p:cNvSpPr/>
          <p:nvPr/>
        </p:nvSpPr>
        <p:spPr>
          <a:xfrm flipH="false" flipV="false" rot="2079464">
            <a:off x="-2988373" y="3055934"/>
            <a:ext cx="8034147" cy="8229600"/>
          </a:xfrm>
          <a:custGeom>
            <a:avLst/>
            <a:gdLst/>
            <a:ahLst/>
            <a:cxnLst/>
            <a:rect r="r" b="b" t="t" l="l"/>
            <a:pathLst>
              <a:path h="8229600" w="8034147">
                <a:moveTo>
                  <a:pt x="0" y="0"/>
                </a:moveTo>
                <a:lnTo>
                  <a:pt x="8034146" y="0"/>
                </a:lnTo>
                <a:lnTo>
                  <a:pt x="8034146" y="8229600"/>
                </a:lnTo>
                <a:lnTo>
                  <a:pt x="0" y="8229600"/>
                </a:lnTo>
                <a:lnTo>
                  <a:pt x="0" y="0"/>
                </a:lnTo>
                <a:close/>
              </a:path>
            </a:pathLst>
          </a:custGeom>
          <a:blipFill>
            <a:blip r:embed="rId3"/>
            <a:stretch>
              <a:fillRect l="0" t="0" r="0" b="0"/>
            </a:stretch>
          </a:blipFill>
        </p:spPr>
      </p:sp>
      <p:sp>
        <p:nvSpPr>
          <p:cNvPr name="Freeform 4" id="4"/>
          <p:cNvSpPr/>
          <p:nvPr/>
        </p:nvSpPr>
        <p:spPr>
          <a:xfrm flipH="false" flipV="false" rot="-8903731">
            <a:off x="12024924" y="-6016829"/>
            <a:ext cx="8034147" cy="8229600"/>
          </a:xfrm>
          <a:custGeom>
            <a:avLst/>
            <a:gdLst/>
            <a:ahLst/>
            <a:cxnLst/>
            <a:rect r="r" b="b" t="t" l="l"/>
            <a:pathLst>
              <a:path h="8229600" w="8034147">
                <a:moveTo>
                  <a:pt x="0" y="0"/>
                </a:moveTo>
                <a:lnTo>
                  <a:pt x="8034147" y="0"/>
                </a:lnTo>
                <a:lnTo>
                  <a:pt x="8034147" y="8229600"/>
                </a:lnTo>
                <a:lnTo>
                  <a:pt x="0" y="8229600"/>
                </a:lnTo>
                <a:lnTo>
                  <a:pt x="0" y="0"/>
                </a:lnTo>
                <a:close/>
              </a:path>
            </a:pathLst>
          </a:custGeom>
          <a:blipFill>
            <a:blip r:embed="rId3"/>
            <a:stretch>
              <a:fillRect l="0" t="0" r="0" b="0"/>
            </a:stretch>
          </a:blipFill>
        </p:spPr>
      </p:sp>
      <p:sp>
        <p:nvSpPr>
          <p:cNvPr name="Freeform 5" id="5"/>
          <p:cNvSpPr/>
          <p:nvPr/>
        </p:nvSpPr>
        <p:spPr>
          <a:xfrm flipH="false" flipV="false" rot="5284184">
            <a:off x="16168926" y="6867640"/>
            <a:ext cx="3792788" cy="3921115"/>
          </a:xfrm>
          <a:custGeom>
            <a:avLst/>
            <a:gdLst/>
            <a:ahLst/>
            <a:cxnLst/>
            <a:rect r="r" b="b" t="t" l="l"/>
            <a:pathLst>
              <a:path h="3921115" w="3792788">
                <a:moveTo>
                  <a:pt x="0" y="0"/>
                </a:moveTo>
                <a:lnTo>
                  <a:pt x="3792787" y="0"/>
                </a:lnTo>
                <a:lnTo>
                  <a:pt x="3792787" y="3921115"/>
                </a:lnTo>
                <a:lnTo>
                  <a:pt x="0" y="3921115"/>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5284184">
            <a:off x="-1287522" y="-332924"/>
            <a:ext cx="4329797" cy="4476294"/>
          </a:xfrm>
          <a:custGeom>
            <a:avLst/>
            <a:gdLst/>
            <a:ahLst/>
            <a:cxnLst/>
            <a:rect r="r" b="b" t="t" l="l"/>
            <a:pathLst>
              <a:path h="4476294" w="4329797">
                <a:moveTo>
                  <a:pt x="0" y="0"/>
                </a:moveTo>
                <a:lnTo>
                  <a:pt x="4329797" y="0"/>
                </a:lnTo>
                <a:lnTo>
                  <a:pt x="4329797" y="4476294"/>
                </a:lnTo>
                <a:lnTo>
                  <a:pt x="0" y="447629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TextBox 7" id="7"/>
          <p:cNvSpPr txBox="true"/>
          <p:nvPr/>
        </p:nvSpPr>
        <p:spPr>
          <a:xfrm rot="0">
            <a:off x="3187174" y="1176362"/>
            <a:ext cx="8382754" cy="1967230"/>
          </a:xfrm>
          <a:prstGeom prst="rect">
            <a:avLst/>
          </a:prstGeom>
        </p:spPr>
        <p:txBody>
          <a:bodyPr anchor="t" rtlCol="false" tIns="0" lIns="0" bIns="0" rIns="0">
            <a:spAutoFit/>
          </a:bodyPr>
          <a:lstStyle/>
          <a:p>
            <a:pPr algn="ctr" marL="0" indent="0" lvl="0">
              <a:lnSpc>
                <a:spcPts val="3920"/>
              </a:lnSpc>
            </a:pPr>
            <a:r>
              <a:rPr lang="en-US" sz="2800">
                <a:solidFill>
                  <a:srgbClr val="4D1C13"/>
                </a:solidFill>
                <a:latin typeface="Anaktoria"/>
                <a:ea typeface="Anaktoria"/>
                <a:cs typeface="Anaktoria"/>
                <a:sym typeface="Anaktoria"/>
              </a:rPr>
              <a:t>Este Boxplot, nos sirve para poder apreciar que en Italia los precios varian mucho mas, sin embargo podemos ver que la distribucion de precios es mayor en los vinos mas economico. Misma situacion que sucede tambien en Argentina</a:t>
            </a:r>
          </a:p>
        </p:txBody>
      </p:sp>
      <p:sp>
        <p:nvSpPr>
          <p:cNvPr name="Freeform 8" id="8"/>
          <p:cNvSpPr/>
          <p:nvPr/>
        </p:nvSpPr>
        <p:spPr>
          <a:xfrm flipH="false" flipV="false" rot="0">
            <a:off x="-671792" y="1705950"/>
            <a:ext cx="4084209" cy="7893351"/>
          </a:xfrm>
          <a:custGeom>
            <a:avLst/>
            <a:gdLst/>
            <a:ahLst/>
            <a:cxnLst/>
            <a:rect r="r" b="b" t="t" l="l"/>
            <a:pathLst>
              <a:path h="7893351" w="4084209">
                <a:moveTo>
                  <a:pt x="0" y="0"/>
                </a:moveTo>
                <a:lnTo>
                  <a:pt x="4084209" y="0"/>
                </a:lnTo>
                <a:lnTo>
                  <a:pt x="4084209" y="7893351"/>
                </a:lnTo>
                <a:lnTo>
                  <a:pt x="0" y="7893351"/>
                </a:lnTo>
                <a:lnTo>
                  <a:pt x="0" y="0"/>
                </a:lnTo>
                <a:close/>
              </a:path>
            </a:pathLst>
          </a:custGeom>
          <a:blipFill>
            <a:blip r:embed="rId6">
              <a:extLst>
                <a:ext uri="{96DAC541-7B7A-43D3-8B79-37D633B846F1}">
                  <asvg:svgBlip xmlns:asvg="http://schemas.microsoft.com/office/drawing/2016/SVG/main" r:embed="rId7"/>
                </a:ext>
              </a:extLst>
            </a:blip>
            <a:stretch>
              <a:fillRect l="-147885" t="-16524" r="0" b="0"/>
            </a:stretch>
          </a:blipFill>
        </p:spPr>
      </p:sp>
      <p:sp>
        <p:nvSpPr>
          <p:cNvPr name="Freeform 9" id="9"/>
          <p:cNvSpPr/>
          <p:nvPr/>
        </p:nvSpPr>
        <p:spPr>
          <a:xfrm flipH="false" flipV="false" rot="0">
            <a:off x="15644793" y="-2170684"/>
            <a:ext cx="4109491" cy="7344663"/>
          </a:xfrm>
          <a:custGeom>
            <a:avLst/>
            <a:gdLst/>
            <a:ahLst/>
            <a:cxnLst/>
            <a:rect r="r" b="b" t="t" l="l"/>
            <a:pathLst>
              <a:path h="7344663" w="4109491">
                <a:moveTo>
                  <a:pt x="0" y="0"/>
                </a:moveTo>
                <a:lnTo>
                  <a:pt x="4109491" y="0"/>
                </a:lnTo>
                <a:lnTo>
                  <a:pt x="4109491" y="7344663"/>
                </a:lnTo>
                <a:lnTo>
                  <a:pt x="0" y="7344663"/>
                </a:lnTo>
                <a:lnTo>
                  <a:pt x="0" y="0"/>
                </a:lnTo>
                <a:close/>
              </a:path>
            </a:pathLst>
          </a:custGeom>
          <a:blipFill>
            <a:blip r:embed="rId8">
              <a:extLst>
                <a:ext uri="{96DAC541-7B7A-43D3-8B79-37D633B846F1}">
                  <asvg:svgBlip xmlns:asvg="http://schemas.microsoft.com/office/drawing/2016/SVG/main" r:embed="rId9"/>
                </a:ext>
              </a:extLst>
            </a:blip>
            <a:stretch>
              <a:fillRect l="0" t="0" r="-56383" b="0"/>
            </a:stretch>
          </a:blipFill>
        </p:spPr>
      </p:sp>
      <p:sp>
        <p:nvSpPr>
          <p:cNvPr name="Freeform 10" id="10"/>
          <p:cNvSpPr/>
          <p:nvPr/>
        </p:nvSpPr>
        <p:spPr>
          <a:xfrm flipH="false" flipV="false" rot="0">
            <a:off x="5774744" y="3707646"/>
            <a:ext cx="8815386" cy="5818694"/>
          </a:xfrm>
          <a:custGeom>
            <a:avLst/>
            <a:gdLst/>
            <a:ahLst/>
            <a:cxnLst/>
            <a:rect r="r" b="b" t="t" l="l"/>
            <a:pathLst>
              <a:path h="5818694" w="8815386">
                <a:moveTo>
                  <a:pt x="0" y="0"/>
                </a:moveTo>
                <a:lnTo>
                  <a:pt x="8815386" y="0"/>
                </a:lnTo>
                <a:lnTo>
                  <a:pt x="8815386" y="5818694"/>
                </a:lnTo>
                <a:lnTo>
                  <a:pt x="0" y="5818694"/>
                </a:lnTo>
                <a:lnTo>
                  <a:pt x="0" y="0"/>
                </a:lnTo>
                <a:close/>
              </a:path>
            </a:pathLst>
          </a:custGeom>
          <a:blipFill>
            <a:blip r:embed="rId10"/>
            <a:stretch>
              <a:fillRect l="0" t="-184" r="0" b="-184"/>
            </a:stretch>
          </a:blipFill>
        </p:spPr>
      </p:sp>
      <p:sp>
        <p:nvSpPr>
          <p:cNvPr name="TextBox 11" id="11"/>
          <p:cNvSpPr txBox="true"/>
          <p:nvPr/>
        </p:nvSpPr>
        <p:spPr>
          <a:xfrm rot="0">
            <a:off x="270965" y="258969"/>
            <a:ext cx="6682285" cy="769731"/>
          </a:xfrm>
          <a:prstGeom prst="rect">
            <a:avLst/>
          </a:prstGeom>
        </p:spPr>
        <p:txBody>
          <a:bodyPr anchor="t" rtlCol="false" tIns="0" lIns="0" bIns="0" rIns="0">
            <a:spAutoFit/>
          </a:bodyPr>
          <a:lstStyle/>
          <a:p>
            <a:pPr algn="l" marL="0" indent="0" lvl="0">
              <a:lnSpc>
                <a:spcPts val="5762"/>
              </a:lnSpc>
              <a:spcBef>
                <a:spcPct val="0"/>
              </a:spcBef>
            </a:pPr>
            <a:r>
              <a:rPr lang="en-US" sz="5488">
                <a:solidFill>
                  <a:srgbClr val="4D1C13"/>
                </a:solidFill>
                <a:latin typeface="Girassol"/>
                <a:ea typeface="Girassol"/>
                <a:cs typeface="Girassol"/>
                <a:sym typeface="Girassol"/>
              </a:rPr>
              <a:t>Distribucion de precios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DAGY2tzpjb0</dc:identifier>
  <dcterms:modified xsi:type="dcterms:W3CDTF">2011-08-01T06:04:30Z</dcterms:modified>
  <cp:revision>1</cp:revision>
  <dc:title>Presentación Historia y Curiosidades del Vino Acuarela Artística Marrón y Rojo</dc:title>
</cp:coreProperties>
</file>

<file path=docProps/thumbnail.jpeg>
</file>